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notesMasterIdLst>
    <p:notesMasterId r:id="rId25"/>
  </p:notesMasterIdLst>
  <p:sldIdLst>
    <p:sldId id="382" r:id="rId4"/>
    <p:sldId id="383" r:id="rId5"/>
    <p:sldId id="424" r:id="rId6"/>
    <p:sldId id="464" r:id="rId7"/>
    <p:sldId id="344" r:id="rId8"/>
    <p:sldId id="345" r:id="rId9"/>
    <p:sldId id="346" r:id="rId10"/>
    <p:sldId id="307" r:id="rId11"/>
    <p:sldId id="308" r:id="rId12"/>
    <p:sldId id="503" r:id="rId13"/>
    <p:sldId id="504" r:id="rId14"/>
    <p:sldId id="505" r:id="rId15"/>
    <p:sldId id="506" r:id="rId16"/>
    <p:sldId id="507" r:id="rId17"/>
    <p:sldId id="425" r:id="rId18"/>
    <p:sldId id="426" r:id="rId19"/>
    <p:sldId id="427" r:id="rId20"/>
    <p:sldId id="386" r:id="rId21"/>
    <p:sldId id="387" r:id="rId22"/>
    <p:sldId id="388" r:id="rId23"/>
    <p:sldId id="389" r:id="rId24"/>
    <p:sldId id="394" r:id="rId26"/>
    <p:sldId id="385" r:id="rId27"/>
    <p:sldId id="310" r:id="rId28"/>
    <p:sldId id="311" r:id="rId29"/>
    <p:sldId id="286" r:id="rId30"/>
    <p:sldId id="287" r:id="rId31"/>
    <p:sldId id="301" r:id="rId32"/>
    <p:sldId id="347" r:id="rId33"/>
    <p:sldId id="326" r:id="rId34"/>
    <p:sldId id="327" r:id="rId35"/>
    <p:sldId id="348" r:id="rId36"/>
    <p:sldId id="317" r:id="rId37"/>
    <p:sldId id="318" r:id="rId38"/>
    <p:sldId id="349" r:id="rId39"/>
    <p:sldId id="328" r:id="rId40"/>
    <p:sldId id="338" r:id="rId41"/>
    <p:sldId id="291" r:id="rId42"/>
    <p:sldId id="350" r:id="rId43"/>
    <p:sldId id="351" r:id="rId44"/>
    <p:sldId id="331" r:id="rId45"/>
    <p:sldId id="339" r:id="rId46"/>
    <p:sldId id="352" r:id="rId47"/>
    <p:sldId id="353" r:id="rId48"/>
    <p:sldId id="354" r:id="rId49"/>
    <p:sldId id="355" r:id="rId50"/>
    <p:sldId id="275" r:id="rId51"/>
  </p:sldIdLst>
  <p:sldSz cx="12192000" cy="6858000"/>
  <p:notesSz cx="6858000" cy="9144000"/>
  <p:custDataLst>
    <p:tags r:id="rId56"/>
  </p:custDataLst>
  <p:defaultTextStyle>
    <a:defPPr>
      <a:defRPr lang="zh-CN"/>
    </a:defPPr>
    <a:lvl1pPr algn="l" rtl="0" fontAlgn="base">
      <a:spcBef>
        <a:spcPct val="0"/>
      </a:spcBef>
      <a:spcAft>
        <a:spcPct val="0"/>
      </a:spcAft>
      <a:defRPr sz="34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34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34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34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34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34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sz="34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sz="34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sz="34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62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istrator" initials="A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7860C"/>
    <a:srgbClr val="0FCDE4"/>
    <a:srgbClr val="FFFFCC"/>
    <a:srgbClr val="CC00FF"/>
    <a:srgbClr val="FBD53F"/>
    <a:srgbClr val="FCEFDC"/>
    <a:srgbClr val="CCECFF"/>
    <a:srgbClr val="CC66FF"/>
    <a:srgbClr val="00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5758FB7-9AC5-4552-8A53-C91805E547FA}" styleName="主题样式 1 - 强调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628" autoAdjust="0"/>
    <p:restoredTop sz="95494" autoAdjust="0"/>
  </p:normalViewPr>
  <p:slideViewPr>
    <p:cSldViewPr showGuides="1">
      <p:cViewPr varScale="1">
        <p:scale>
          <a:sx n="88" d="100"/>
          <a:sy n="88" d="100"/>
        </p:scale>
        <p:origin x="594" y="96"/>
      </p:cViewPr>
      <p:guideLst>
        <p:guide orient="horz" pos="2160"/>
        <p:guide pos="3862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6" Type="http://schemas.openxmlformats.org/officeDocument/2006/relationships/tags" Target="tags/tag13.xml"/><Relationship Id="rId55" Type="http://schemas.openxmlformats.org/officeDocument/2006/relationships/commentAuthors" Target="commentAuthors.xml"/><Relationship Id="rId54" Type="http://schemas.openxmlformats.org/officeDocument/2006/relationships/tableStyles" Target="tableStyles.xml"/><Relationship Id="rId53" Type="http://schemas.openxmlformats.org/officeDocument/2006/relationships/viewProps" Target="viewProps.xml"/><Relationship Id="rId52" Type="http://schemas.openxmlformats.org/officeDocument/2006/relationships/presProps" Target="presProps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" Type="http://schemas.openxmlformats.org/officeDocument/2006/relationships/slide" Target="slides/slide2.xml"/><Relationship Id="rId49" Type="http://schemas.openxmlformats.org/officeDocument/2006/relationships/slide" Target="slides/slide4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0" Type="http://schemas.openxmlformats.org/officeDocument/2006/relationships/slide" Target="slides/slide36.xml"/><Relationship Id="rId4" Type="http://schemas.openxmlformats.org/officeDocument/2006/relationships/slide" Target="slides/slide1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notesMaster" Target="notesMasters/notesMaster1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/>
            </a:lvl1pPr>
          </a:lstStyle>
          <a:p>
            <a:pPr>
              <a:defRPr/>
            </a:pPr>
            <a:fld id="{286532FD-2435-4FDC-AB20-E37F666554B4}" type="datetimeFigureOut">
              <a:rPr lang="zh-CN" altLang="en-US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 smtClean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noProof="0" smtClean="0"/>
              <a:t>单击此处编辑母版文本样式</a:t>
            </a:r>
            <a:endParaRPr lang="zh-CN" altLang="en-US" noProof="0" smtClean="0"/>
          </a:p>
          <a:p>
            <a:pPr lvl="1"/>
            <a:r>
              <a:rPr lang="zh-CN" altLang="en-US" noProof="0" smtClean="0"/>
              <a:t>第二级</a:t>
            </a:r>
            <a:endParaRPr lang="zh-CN" altLang="en-US" noProof="0" smtClean="0"/>
          </a:p>
          <a:p>
            <a:pPr lvl="2"/>
            <a:r>
              <a:rPr lang="zh-CN" altLang="en-US" noProof="0" smtClean="0"/>
              <a:t>第三级</a:t>
            </a:r>
            <a:endParaRPr lang="zh-CN" altLang="en-US" noProof="0" smtClean="0"/>
          </a:p>
          <a:p>
            <a:pPr lvl="3"/>
            <a:r>
              <a:rPr lang="zh-CN" altLang="en-US" noProof="0" smtClean="0"/>
              <a:t>第四级</a:t>
            </a:r>
            <a:endParaRPr lang="zh-CN" altLang="en-US" noProof="0" smtClean="0"/>
          </a:p>
          <a:p>
            <a:pPr lvl="4"/>
            <a:r>
              <a:rPr lang="zh-CN" altLang="en-US" noProof="0" smtClean="0"/>
              <a:t>第五级</a:t>
            </a:r>
            <a:endParaRPr lang="zh-CN" altLang="en-US" noProof="0" smtClean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algn="r">
              <a:defRPr sz="1200" b="0"/>
            </a:lvl1pPr>
          </a:lstStyle>
          <a:p>
            <a:fld id="{AB6ECFB4-9572-4711-ADC7-A26C45F9E533}" type="slidenum">
              <a:rPr lang="zh-CN" altLang="en-US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656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66564" name="灯片编号占位符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fld id="{9E24FC78-BA2F-4E4B-B35E-C8E36B3BF073}" type="slidenum">
              <a:rPr lang="zh-CN" altLang="en-US" sz="1200" b="0"/>
            </a:fld>
            <a:endParaRPr lang="en-US" altLang="zh-CN" sz="1200" b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9655266-5BA1-4803-8008-E032274B80EF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6B7BEB0-01AF-462D-A322-D9A374CAE37D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40FD73D-E55A-4679-8B7A-17A17443B805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54F7AA1-2D5B-4808-92C3-082ACFF28396}" type="slidenum">
              <a:rPr lang="en-US" altLang="zh-CN">
                <a:solidFill>
                  <a:srgbClr val="000000"/>
                </a:solidFill>
              </a:rPr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4D36BC6-2A2B-471C-90A6-C380AE2D839C}" type="slidenum">
              <a:rPr lang="en-US" altLang="zh-CN">
                <a:solidFill>
                  <a:srgbClr val="000000"/>
                </a:solidFill>
              </a:rPr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425D244-12C3-4398-A862-B99A4BC290C9}" type="slidenum">
              <a:rPr lang="en-US" altLang="zh-CN">
                <a:solidFill>
                  <a:srgbClr val="000000"/>
                </a:solidFill>
              </a:rPr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46EA3FC-D9CE-445A-9B93-FE79AE7B6C00}" type="slidenum">
              <a:rPr lang="en-US" altLang="zh-CN">
                <a:solidFill>
                  <a:srgbClr val="000000"/>
                </a:solidFill>
              </a:rPr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0D05DDD-8018-44B4-AEC2-50122814BB6B}" type="slidenum">
              <a:rPr lang="en-US" altLang="zh-CN">
                <a:solidFill>
                  <a:srgbClr val="000000"/>
                </a:solidFill>
              </a:rPr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6A157AC-E7F8-4B8A-BF97-A14965E6A6FF}" type="slidenum">
              <a:rPr lang="en-US" altLang="zh-CN">
                <a:solidFill>
                  <a:srgbClr val="000000"/>
                </a:solidFill>
              </a:rPr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823F97B-0EDC-4DE9-90BF-8E80C0C4406C}" type="slidenum">
              <a:rPr lang="en-US" altLang="zh-CN">
                <a:solidFill>
                  <a:srgbClr val="000000"/>
                </a:solidFill>
              </a:rPr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6BB7E25-4B3A-4129-B607-33BEE942A31D}" type="slidenum">
              <a:rPr lang="en-US" altLang="zh-CN">
                <a:solidFill>
                  <a:srgbClr val="000000"/>
                </a:solidFill>
              </a:rPr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552BA47-D42C-46E4-B940-08CE1847DF48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2D89E2C-B53C-4675-A79A-D5084B024BF4}" type="slidenum">
              <a:rPr lang="en-US" altLang="zh-CN">
                <a:solidFill>
                  <a:srgbClr val="000000"/>
                </a:solidFill>
              </a:rPr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BFC10BB-995E-49C9-8944-27004A1219FF}" type="slidenum">
              <a:rPr lang="en-US" altLang="zh-CN">
                <a:solidFill>
                  <a:srgbClr val="000000"/>
                </a:solidFill>
              </a:rPr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02DBE36-5732-4C0E-B8E8-FABBE17BD229}" type="slidenum">
              <a:rPr lang="en-US" altLang="zh-CN">
                <a:solidFill>
                  <a:srgbClr val="000000"/>
                </a:solidFill>
              </a:rPr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DA823BD-456C-4776-B964-742EA9A0C75F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4AE674F-578F-47D7-ABB9-F7826DE86B6B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D05FE8F-3005-4F53-A6D5-6583A31EDFD6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DF9BB52-C85D-438B-A843-941C41CFFF0D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F22C80E-6EE6-42E3-A156-F5DCE30D6F15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A292C6D-BA25-46D4-9442-C062CFA9E296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F5295A6-72BC-42B5-BB57-E13A8E88CC80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 smtClean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 smtClean="0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>
              <a:defRPr sz="1400" b="0">
                <a:latin typeface="+mn-lt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ctr">
              <a:defRPr sz="1400" b="0">
                <a:latin typeface="+mn-lt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defRPr sz="1400" b="0">
                <a:latin typeface="Arial" panose="020B0604020202020204" pitchFamily="34" charset="0"/>
              </a:defRPr>
            </a:lvl1pPr>
          </a:lstStyle>
          <a:p>
            <a:fld id="{F534B440-C72F-45DD-A286-6DAA1F73DAA2}" type="slidenum">
              <a:rPr lang="en-US" altLang="zh-CN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 smtClean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 smtClean="0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>
              <a:defRPr sz="1400" b="0">
                <a:latin typeface="+mn-lt"/>
              </a:defRPr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ctr">
              <a:defRPr sz="1400" b="0">
                <a:latin typeface="+mn-lt"/>
              </a:defRPr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defRPr sz="1400" b="0">
                <a:latin typeface="Arial" panose="020B0604020202020204" pitchFamily="34" charset="0"/>
              </a:defRPr>
            </a:lvl1pPr>
          </a:lstStyle>
          <a:p>
            <a:fld id="{2A192855-13A8-4E9C-8876-49585934C52C}" type="slidenum">
              <a:rPr lang="en-US" altLang="zh-CN" smtClean="0">
                <a:solidFill>
                  <a:srgbClr val="000000"/>
                </a:solidFill>
              </a:rPr>
            </a:fld>
            <a:endParaRPr lang="en-US" altLang="zh-CN" smtClean="0">
              <a:solidFill>
                <a:srgbClr val="000000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1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17.jpeg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14.png"/><Relationship Id="rId3" Type="http://schemas.microsoft.com/office/2007/relationships/media" Target="../media/media1.mp3"/><Relationship Id="rId2" Type="http://schemas.openxmlformats.org/officeDocument/2006/relationships/audio" Target="../media/media1.mp3"/><Relationship Id="rId1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4.png"/><Relationship Id="rId3" Type="http://schemas.microsoft.com/office/2007/relationships/media" Target="../media/media2.mp3"/><Relationship Id="rId2" Type="http://schemas.openxmlformats.org/officeDocument/2006/relationships/audio" Target="../media/media2.mp3"/><Relationship Id="rId1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tags" Target="../tags/tag9.xml"/><Relationship Id="rId8" Type="http://schemas.openxmlformats.org/officeDocument/2006/relationships/tags" Target="../tags/tag8.xml"/><Relationship Id="rId7" Type="http://schemas.openxmlformats.org/officeDocument/2006/relationships/tags" Target="../tags/tag7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4" Type="http://schemas.openxmlformats.org/officeDocument/2006/relationships/slideLayout" Target="../slideLayouts/slideLayout7.xml"/><Relationship Id="rId13" Type="http://schemas.openxmlformats.org/officeDocument/2006/relationships/image" Target="../media/image21.png"/><Relationship Id="rId12" Type="http://schemas.microsoft.com/office/2007/relationships/media" Target="../media/media3.mp3"/><Relationship Id="rId11" Type="http://schemas.openxmlformats.org/officeDocument/2006/relationships/audio" Target="../media/media3.mp3"/><Relationship Id="rId10" Type="http://schemas.openxmlformats.org/officeDocument/2006/relationships/tags" Target="../tags/tag10.xml"/><Relationship Id="rId1" Type="http://schemas.openxmlformats.org/officeDocument/2006/relationships/image" Target="../media/image20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3.png"/><Relationship Id="rId1" Type="http://schemas.openxmlformats.org/officeDocument/2006/relationships/image" Target="../media/image2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11.xml"/><Relationship Id="rId1" Type="http://schemas.openxmlformats.org/officeDocument/2006/relationships/image" Target="../media/image22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4.png"/><Relationship Id="rId2" Type="http://schemas.openxmlformats.org/officeDocument/2006/relationships/tags" Target="../tags/tag12.xml"/><Relationship Id="rId1" Type="http://schemas.openxmlformats.org/officeDocument/2006/relationships/image" Target="../media/image22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hemeOverride" Target="../theme/themeOverride2.xml"/><Relationship Id="rId1" Type="http://schemas.openxmlformats.org/officeDocument/2006/relationships/image" Target="../media/image11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hemeOverride" Target="../theme/themeOverride3.xml"/><Relationship Id="rId1" Type="http://schemas.openxmlformats.org/officeDocument/2006/relationships/image" Target="../media/image11.jpe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image" Target="../media/image6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" Target="slide1.xml"/><Relationship Id="rId1" Type="http://schemas.openxmlformats.org/officeDocument/2006/relationships/image" Target="../media/image6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" Target="slide1.xml"/><Relationship Id="rId1" Type="http://schemas.openxmlformats.org/officeDocument/2006/relationships/image" Target="../media/image6.jpe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image" Target="../media/image6.jpeg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32.jpeg"/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image" Target="../media/image6.jpe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2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3.jpeg"/><Relationship Id="rId1" Type="http://schemas.openxmlformats.org/officeDocument/2006/relationships/image" Target="../media/image22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4.jpeg"/><Relationship Id="rId1" Type="http://schemas.openxmlformats.org/officeDocument/2006/relationships/image" Target="../media/image22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5.jpeg"/><Relationship Id="rId1" Type="http://schemas.openxmlformats.org/officeDocument/2006/relationships/image" Target="../media/image22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6.jpeg"/><Relationship Id="rId1" Type="http://schemas.openxmlformats.org/officeDocument/2006/relationships/image" Target="../media/image22.jpe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hemeOverride" Target="../theme/themeOverride4.xml"/><Relationship Id="rId2" Type="http://schemas.openxmlformats.org/officeDocument/2006/relationships/image" Target="../media/image38.jpeg"/><Relationship Id="rId1" Type="http://schemas.openxmlformats.org/officeDocument/2006/relationships/image" Target="../media/image37.jpe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hemeOverride" Target="../theme/themeOverride5.xml"/><Relationship Id="rId2" Type="http://schemas.openxmlformats.org/officeDocument/2006/relationships/image" Target="../media/image39.jpeg"/><Relationship Id="rId1" Type="http://schemas.openxmlformats.org/officeDocument/2006/relationships/image" Target="../media/image37.jpe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7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7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1.jpeg"/><Relationship Id="rId1" Type="http://schemas.openxmlformats.org/officeDocument/2006/relationships/image" Target="../media/image40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image" Target="../media/image42.jpeg"/><Relationship Id="rId1" Type="http://schemas.openxmlformats.org/officeDocument/2006/relationships/image" Target="../media/image40.jpe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8.xml"/><Relationship Id="rId3" Type="http://schemas.openxmlformats.org/officeDocument/2006/relationships/themeOverride" Target="../theme/themeOverride6.xml"/><Relationship Id="rId2" Type="http://schemas.openxmlformats.org/officeDocument/2006/relationships/image" Target="../media/image43.jpeg"/><Relationship Id="rId1" Type="http://schemas.openxmlformats.org/officeDocument/2006/relationships/image" Target="../media/image40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themeOverride" Target="../theme/themeOverride7.xml"/><Relationship Id="rId1" Type="http://schemas.openxmlformats.org/officeDocument/2006/relationships/image" Target="../media/image40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themeOverride" Target="../theme/themeOverride8.xml"/><Relationship Id="rId1" Type="http://schemas.openxmlformats.org/officeDocument/2006/relationships/image" Target="../media/image40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themeOverride" Target="../theme/themeOverride9.xml"/><Relationship Id="rId1" Type="http://schemas.openxmlformats.org/officeDocument/2006/relationships/image" Target="../media/image40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5.jpeg"/><Relationship Id="rId1" Type="http://schemas.openxmlformats.org/officeDocument/2006/relationships/image" Target="../media/image44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0.png"/><Relationship Id="rId1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hemeOverride" Target="../theme/themeOverride1.xml"/><Relationship Id="rId1" Type="http://schemas.openxmlformats.org/officeDocument/2006/relationships/image" Target="../media/image1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blipFill dpi="0" rotWithShape="0">
          <a:blip r:embed="rId1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2" name="Text Box 6"/>
          <p:cNvSpPr txBox="1">
            <a:spLocks noChangeArrowheads="1"/>
          </p:cNvSpPr>
          <p:nvPr/>
        </p:nvSpPr>
        <p:spPr bwMode="auto">
          <a:xfrm>
            <a:off x="1631504" y="2348880"/>
            <a:ext cx="9001000" cy="1865126"/>
          </a:xfrm>
          <a:prstGeom prst="rect">
            <a:avLst/>
          </a:prstGeom>
          <a:noFill/>
          <a:ln w="19050" algn="ctr">
            <a:solidFill>
              <a:srgbClr val="FBD53F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marL="446405" indent="-446405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911225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31953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727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135505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92705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049905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507105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964305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dirty="0"/>
              <a:t>1. To learn some new words:</a:t>
            </a:r>
            <a:r>
              <a:rPr lang="en-US" altLang="zh-CN" i="1" dirty="0"/>
              <a:t> worse,  service, pretty, menu, act, meal…</a:t>
            </a:r>
            <a:endParaRPr lang="en-US" altLang="zh-CN" i="1" dirty="0"/>
          </a:p>
          <a:p>
            <a:pPr eaLnBrk="1" hangingPunct="1">
              <a:lnSpc>
                <a:spcPct val="120000"/>
              </a:lnSpc>
            </a:pPr>
            <a:r>
              <a:rPr lang="en-US" altLang="zh-CN" dirty="0"/>
              <a:t>2. To learn the usage of the </a:t>
            </a:r>
            <a:r>
              <a:rPr lang="en-US" altLang="zh-CN" dirty="0" smtClean="0"/>
              <a:t>superlatives.</a:t>
            </a:r>
            <a:endParaRPr lang="en-US" altLang="zh-CN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2646" y="1052736"/>
            <a:ext cx="6418716" cy="1093559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4" name="Text Box 4"/>
          <p:cNvSpPr txBox="1">
            <a:spLocks noChangeArrowheads="1"/>
          </p:cNvSpPr>
          <p:nvPr/>
        </p:nvSpPr>
        <p:spPr bwMode="auto">
          <a:xfrm>
            <a:off x="551384" y="620688"/>
            <a:ext cx="11305256" cy="18630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Look at the picture. A </a:t>
            </a:r>
            <a:r>
              <a:rPr lang="en-US" altLang="zh-CN" sz="3200" u="sng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reporter</a:t>
            </a:r>
            <a:r>
              <a:rPr lang="en-US" altLang="zh-CN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is interviewing(</a:t>
            </a:r>
            <a:r>
              <a:rPr lang="zh-CN" altLang="zh-CN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采访</a:t>
            </a:r>
            <a:r>
              <a:rPr lang="en-US" altLang="zh-CN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a boy about </a:t>
            </a:r>
            <a:r>
              <a:rPr lang="en-US" altLang="zh-CN" sz="32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best clothes store</a:t>
            </a:r>
            <a:r>
              <a:rPr lang="en-US" altLang="zh-CN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altLang="zh-CN" sz="32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best radio station(</a:t>
            </a:r>
            <a:r>
              <a:rPr lang="zh-CN" altLang="en-US" sz="32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广播电台</a:t>
            </a:r>
            <a:r>
              <a:rPr lang="en-US" altLang="zh-CN" sz="32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en-US" altLang="zh-CN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Green City</a:t>
            </a:r>
            <a:r>
              <a:rPr lang="en-US" altLang="zh-CN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endParaRPr lang="en-US" altLang="zh-CN" sz="3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6325" name="Picture 5" descr="CIMG5504"/>
          <p:cNvPicPr>
            <a:picLocks noChangeAspect="1" noChangeArrowheads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0" t="1686" r="1878" b="8964"/>
          <a:stretch>
            <a:fillRect/>
          </a:stretch>
        </p:blipFill>
        <p:spPr bwMode="auto">
          <a:xfrm>
            <a:off x="2639616" y="2564904"/>
            <a:ext cx="6684298" cy="3406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/>
        </p:nvSpPr>
        <p:spPr>
          <a:xfrm>
            <a:off x="4665028" y="142240"/>
            <a:ext cx="2715895" cy="70675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en-US" altLang="zh-CN" sz="40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Let’s listen!</a:t>
            </a:r>
            <a:endParaRPr lang="en-US" altLang="zh-CN" sz="400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0" name="Text Box 5"/>
          <p:cNvSpPr txBox="1">
            <a:spLocks noChangeArrowheads="1"/>
          </p:cNvSpPr>
          <p:nvPr/>
        </p:nvSpPr>
        <p:spPr bwMode="auto">
          <a:xfrm>
            <a:off x="1272569" y="930491"/>
            <a:ext cx="10781557" cy="683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dirty="0">
                <a:solidFill>
                  <a:srgbClr val="0000FF"/>
                </a:solidFill>
                <a:latin typeface="Arial" panose="020B0604020202020204" pitchFamily="34" charset="0"/>
              </a:rPr>
              <a:t>Listen to their conversation. Circle the boy’s answers. </a:t>
            </a:r>
            <a:endParaRPr lang="en-US" altLang="zh-CN" dirty="0">
              <a:solidFill>
                <a:srgbClr val="0000FF"/>
              </a:solidFill>
              <a:latin typeface="Arial" panose="020B0604020202020204" pitchFamily="34" charset="0"/>
            </a:endParaRPr>
          </a:p>
        </p:txBody>
      </p:sp>
      <p:sp>
        <p:nvSpPr>
          <p:cNvPr id="8" name="折角形 7"/>
          <p:cNvSpPr>
            <a:spLocks noChangeArrowheads="1"/>
          </p:cNvSpPr>
          <p:nvPr/>
        </p:nvSpPr>
        <p:spPr bwMode="auto">
          <a:xfrm>
            <a:off x="789676" y="2060849"/>
            <a:ext cx="10054900" cy="2952328"/>
          </a:xfrm>
          <a:prstGeom prst="foldedCorner">
            <a:avLst>
              <a:gd name="adj" fmla="val 24456"/>
            </a:avLst>
          </a:prstGeom>
          <a:solidFill>
            <a:srgbClr val="FFC000"/>
          </a:solidFill>
          <a:ln w="25400" algn="ctr">
            <a:solidFill>
              <a:srgbClr val="FFCC00"/>
            </a:solidFill>
            <a:round/>
          </a:ln>
        </p:spPr>
        <p:txBody>
          <a:bodyPr/>
          <a:lstStyle>
            <a:lvl1pPr eaLnBrk="0" hangingPunct="0">
              <a:tabLst>
                <a:tab pos="448945" algn="l"/>
                <a:tab pos="536575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tabLst>
                <a:tab pos="448945" algn="l"/>
                <a:tab pos="536575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tabLst>
                <a:tab pos="448945" algn="l"/>
                <a:tab pos="536575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tabLst>
                <a:tab pos="448945" algn="l"/>
                <a:tab pos="536575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tabLst>
                <a:tab pos="448945" algn="l"/>
                <a:tab pos="536575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48945" algn="l"/>
                <a:tab pos="536575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48945" algn="l"/>
                <a:tab pos="536575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48945" algn="l"/>
                <a:tab pos="536575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48945" algn="l"/>
                <a:tab pos="536575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15000"/>
              </a:lnSpc>
            </a:pP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Green City Survey</a:t>
            </a:r>
            <a:endParaRPr lang="en-US" altLang="zh-CN" dirty="0">
              <a:solidFill>
                <a:schemeClr val="bg1"/>
              </a:solidFill>
              <a:latin typeface="Arial" panose="020B0604020202020204" pitchFamily="34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115000"/>
              </a:lnSpc>
              <a:buFontTx/>
              <a:buAutoNum type="arabicPeriod"/>
            </a:pPr>
            <a:r>
              <a:rPr lang="en-US" altLang="zh-CN" dirty="0">
                <a:cs typeface="Times New Roman" panose="02020603050405020304" pitchFamily="18" charset="0"/>
              </a:rPr>
              <a:t> Which is the best clothes store?</a:t>
            </a:r>
            <a:endParaRPr lang="en-US" altLang="zh-CN" dirty="0">
              <a:cs typeface="Times New Roman" panose="02020603050405020304" pitchFamily="18" charset="0"/>
            </a:endParaRPr>
          </a:p>
          <a:p>
            <a:pPr eaLnBrk="1" hangingPunct="1">
              <a:lnSpc>
                <a:spcPct val="115000"/>
              </a:lnSpc>
            </a:pPr>
            <a:r>
              <a:rPr lang="en-US" altLang="zh-CN" dirty="0">
                <a:cs typeface="Times New Roman" panose="02020603050405020304" pitchFamily="18" charset="0"/>
              </a:rPr>
              <a:t>    a. Miller’s                b. Blue </a:t>
            </a:r>
            <a:r>
              <a:rPr lang="en-US" altLang="zh-CN" dirty="0" smtClean="0">
                <a:cs typeface="Times New Roman" panose="02020603050405020304" pitchFamily="18" charset="0"/>
              </a:rPr>
              <a:t>Moon      c</a:t>
            </a:r>
            <a:r>
              <a:rPr lang="en-US" altLang="zh-CN" dirty="0">
                <a:cs typeface="Times New Roman" panose="02020603050405020304" pitchFamily="18" charset="0"/>
              </a:rPr>
              <a:t>. Dream Clothes</a:t>
            </a:r>
            <a:endParaRPr lang="en-US" altLang="zh-CN" dirty="0">
              <a:cs typeface="Times New Roman" panose="02020603050405020304" pitchFamily="18" charset="0"/>
            </a:endParaRPr>
          </a:p>
          <a:p>
            <a:pPr eaLnBrk="1" hangingPunct="1">
              <a:lnSpc>
                <a:spcPct val="115000"/>
              </a:lnSpc>
            </a:pPr>
            <a:r>
              <a:rPr lang="en-US" altLang="zh-CN" dirty="0">
                <a:cs typeface="Times New Roman" panose="02020603050405020304" pitchFamily="18" charset="0"/>
              </a:rPr>
              <a:t>2. Which is the best radio station?</a:t>
            </a:r>
            <a:endParaRPr lang="en-US" altLang="zh-CN" dirty="0">
              <a:cs typeface="Times New Roman" panose="02020603050405020304" pitchFamily="18" charset="0"/>
            </a:endParaRPr>
          </a:p>
          <a:p>
            <a:pPr eaLnBrk="1" hangingPunct="1">
              <a:lnSpc>
                <a:spcPct val="115000"/>
              </a:lnSpc>
            </a:pPr>
            <a:r>
              <a:rPr lang="en-US" altLang="zh-CN" dirty="0">
                <a:cs typeface="Times New Roman" panose="02020603050405020304" pitchFamily="18" charset="0"/>
              </a:rPr>
              <a:t>    a. 9</a:t>
            </a:r>
            <a:r>
              <a:rPr lang="en-US" altLang="zh-CN" u="sng" dirty="0">
                <a:cs typeface="Times New Roman" panose="02020603050405020304" pitchFamily="18" charset="0"/>
              </a:rPr>
              <a:t>70</a:t>
            </a:r>
            <a:r>
              <a:rPr lang="en-US" altLang="zh-CN" dirty="0">
                <a:cs typeface="Times New Roman" panose="02020603050405020304" pitchFamily="18" charset="0"/>
              </a:rPr>
              <a:t> AM        b. </a:t>
            </a:r>
            <a:r>
              <a:rPr lang="en-US" altLang="zh-CN" u="sng" dirty="0">
                <a:cs typeface="Times New Roman" panose="02020603050405020304" pitchFamily="18" charset="0"/>
              </a:rPr>
              <a:t>97</a:t>
            </a:r>
            <a:r>
              <a:rPr lang="en-US" altLang="zh-CN" dirty="0">
                <a:cs typeface="Times New Roman" panose="02020603050405020304" pitchFamily="18" charset="0"/>
              </a:rPr>
              <a:t>.9 FM          </a:t>
            </a:r>
            <a:r>
              <a:rPr lang="en-US" altLang="zh-CN" dirty="0" smtClean="0">
                <a:cs typeface="Times New Roman" panose="02020603050405020304" pitchFamily="18" charset="0"/>
              </a:rPr>
              <a:t>c</a:t>
            </a:r>
            <a:r>
              <a:rPr lang="en-US" altLang="zh-CN" dirty="0">
                <a:cs typeface="Times New Roman" panose="02020603050405020304" pitchFamily="18" charset="0"/>
              </a:rPr>
              <a:t>. 107.9 FM </a:t>
            </a:r>
            <a:endParaRPr lang="zh-CN" altLang="en-US" dirty="0">
              <a:cs typeface="Times New Roman" panose="02020603050405020304" pitchFamily="18" charset="0"/>
            </a:endParaRPr>
          </a:p>
        </p:txBody>
      </p:sp>
      <p:sp>
        <p:nvSpPr>
          <p:cNvPr id="19468" name="Oval 12"/>
          <p:cNvSpPr>
            <a:spLocks noChangeArrowheads="1"/>
          </p:cNvSpPr>
          <p:nvPr/>
        </p:nvSpPr>
        <p:spPr bwMode="auto">
          <a:xfrm>
            <a:off x="1118732" y="3258337"/>
            <a:ext cx="504825" cy="576262"/>
          </a:xfrm>
          <a:prstGeom prst="ellipse">
            <a:avLst/>
          </a:prstGeom>
          <a:noFill/>
          <a:ln w="38100">
            <a:solidFill>
              <a:srgbClr val="FF00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469" name="Oval 13"/>
          <p:cNvSpPr>
            <a:spLocks noChangeArrowheads="1"/>
          </p:cNvSpPr>
          <p:nvPr/>
        </p:nvSpPr>
        <p:spPr bwMode="auto">
          <a:xfrm>
            <a:off x="6663348" y="4338457"/>
            <a:ext cx="504825" cy="576262"/>
          </a:xfrm>
          <a:prstGeom prst="ellipse">
            <a:avLst/>
          </a:prstGeom>
          <a:noFill/>
          <a:ln w="38100">
            <a:solidFill>
              <a:srgbClr val="FF00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70" y="768028"/>
            <a:ext cx="1219099" cy="1219099"/>
          </a:xfrm>
          <a:prstGeom prst="rect">
            <a:avLst/>
          </a:prstGeom>
        </p:spPr>
      </p:pic>
      <p:sp>
        <p:nvSpPr>
          <p:cNvPr id="9" name="Oval 12"/>
          <p:cNvSpPr>
            <a:spLocks noChangeArrowheads="1"/>
          </p:cNvSpPr>
          <p:nvPr/>
        </p:nvSpPr>
        <p:spPr bwMode="auto">
          <a:xfrm>
            <a:off x="6869550" y="983992"/>
            <a:ext cx="1224136" cy="576262"/>
          </a:xfrm>
          <a:prstGeom prst="ellipse">
            <a:avLst/>
          </a:prstGeom>
          <a:noFill/>
          <a:ln w="28575">
            <a:solidFill>
              <a:srgbClr val="0000FF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3" name="Section A 2a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8190" y="-27605"/>
            <a:ext cx="1168896" cy="1168896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876935" y="5156835"/>
            <a:ext cx="9156700" cy="1545590"/>
            <a:chOff x="822968" y="4331320"/>
            <a:chExt cx="10784080" cy="2312510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2968" y="4334841"/>
              <a:ext cx="3463328" cy="2308989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40290" y="4331320"/>
              <a:ext cx="3566758" cy="2294663"/>
            </a:xfrm>
            <a:prstGeom prst="rect">
              <a:avLst/>
            </a:prstGeom>
          </p:spPr>
        </p:pic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9761" y="4331320"/>
              <a:ext cx="3316568" cy="2294663"/>
            </a:xfrm>
            <a:prstGeom prst="rect">
              <a:avLst/>
            </a:prstGeom>
          </p:spPr>
        </p:pic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9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94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9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0" fill="hold">
                      <p:stCondLst>
                        <p:cond delay="0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3" dur="7580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2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19468" grpId="0" bldLvl="0" animBg="1"/>
      <p:bldP spid="19469" grpId="0" bldLvl="0" animBg="1"/>
      <p:bldP spid="19460" grpId="0"/>
      <p:bldP spid="9" grpId="0" bldLvl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4707920" y="790105"/>
            <a:ext cx="7056784" cy="3046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kumimoji="1" lang="en-US" altLang="zh-CN" dirty="0"/>
              <a:t>_____________ It’s </a:t>
            </a:r>
            <a:r>
              <a:rPr kumimoji="1" lang="en-US" altLang="zh-CN" dirty="0">
                <a:solidFill>
                  <a:srgbClr val="0000FF"/>
                </a:solidFill>
              </a:rPr>
              <a:t>the most expensive</a:t>
            </a:r>
            <a:r>
              <a:rPr kumimoji="1" lang="en-US" altLang="zh-CN" dirty="0"/>
              <a:t>.</a:t>
            </a:r>
            <a:endParaRPr kumimoji="1" lang="en-US" altLang="zh-CN" dirty="0"/>
          </a:p>
          <a:p>
            <a:pPr eaLnBrk="1" hangingPunct="1">
              <a:lnSpc>
                <a:spcPct val="120000"/>
              </a:lnSpc>
            </a:pPr>
            <a:r>
              <a:rPr kumimoji="1" lang="en-US" altLang="zh-CN" dirty="0"/>
              <a:t>_____________ It has </a:t>
            </a:r>
            <a:r>
              <a:rPr kumimoji="1" lang="en-US" altLang="zh-CN" dirty="0">
                <a:solidFill>
                  <a:srgbClr val="0000FF"/>
                </a:solidFill>
              </a:rPr>
              <a:t>the best</a:t>
            </a:r>
            <a:r>
              <a:rPr kumimoji="1" lang="en-US" altLang="zh-CN" dirty="0"/>
              <a:t> clothes.</a:t>
            </a:r>
            <a:endParaRPr kumimoji="1" lang="en-US" altLang="zh-CN" dirty="0"/>
          </a:p>
          <a:p>
            <a:pPr eaLnBrk="1" hangingPunct="1">
              <a:lnSpc>
                <a:spcPct val="120000"/>
              </a:lnSpc>
            </a:pPr>
            <a:r>
              <a:rPr kumimoji="1" lang="en-US" altLang="zh-CN" dirty="0"/>
              <a:t>_____________ It’s </a:t>
            </a:r>
            <a:r>
              <a:rPr kumimoji="1" lang="en-US" altLang="zh-CN" dirty="0">
                <a:solidFill>
                  <a:srgbClr val="0000FF"/>
                </a:solidFill>
              </a:rPr>
              <a:t>the worst</a:t>
            </a:r>
            <a:r>
              <a:rPr kumimoji="1" lang="en-US" altLang="zh-CN" dirty="0"/>
              <a:t> store.</a:t>
            </a:r>
            <a:endParaRPr kumimoji="1" lang="en-US" altLang="zh-CN" dirty="0"/>
          </a:p>
          <a:p>
            <a:pPr marL="2778125" indent="-2778125" eaLnBrk="1" hangingPunct="1">
              <a:lnSpc>
                <a:spcPct val="120000"/>
              </a:lnSpc>
            </a:pPr>
            <a:r>
              <a:rPr kumimoji="1" lang="en-US" altLang="zh-CN" dirty="0"/>
              <a:t>_____________ You can buy clothes </a:t>
            </a:r>
            <a:r>
              <a:rPr kumimoji="1" lang="en-US" altLang="zh-CN" dirty="0" smtClean="0">
                <a:solidFill>
                  <a:srgbClr val="0000FF"/>
                </a:solidFill>
              </a:rPr>
              <a:t>the most </a:t>
            </a:r>
            <a:r>
              <a:rPr kumimoji="1" lang="en-US" altLang="zh-CN" dirty="0">
                <a:solidFill>
                  <a:srgbClr val="0000FF"/>
                </a:solidFill>
              </a:rPr>
              <a:t>cheaply</a:t>
            </a:r>
            <a:r>
              <a:rPr kumimoji="1" lang="en-US" altLang="zh-CN" dirty="0"/>
              <a:t> there.</a:t>
            </a:r>
            <a:endParaRPr kumimoji="1" lang="en-US" altLang="zh-CN" dirty="0"/>
          </a:p>
        </p:txBody>
      </p:sp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5089881" y="815371"/>
            <a:ext cx="2146771" cy="683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kumimoji="1" lang="en-US" altLang="zh-CN" dirty="0">
                <a:solidFill>
                  <a:srgbClr val="FF0000"/>
                </a:solidFill>
              </a:rPr>
              <a:t>Blue Moon</a:t>
            </a:r>
            <a:endParaRPr kumimoji="1" lang="en-US" altLang="zh-CN" dirty="0">
              <a:solidFill>
                <a:srgbClr val="FF0000"/>
              </a:solidFill>
            </a:endParaRPr>
          </a:p>
        </p:txBody>
      </p:sp>
      <p:sp>
        <p:nvSpPr>
          <p:cNvPr id="9" name="Text Box 6"/>
          <p:cNvSpPr txBox="1">
            <a:spLocks noChangeArrowheads="1"/>
          </p:cNvSpPr>
          <p:nvPr/>
        </p:nvSpPr>
        <p:spPr bwMode="auto">
          <a:xfrm>
            <a:off x="5306007" y="1416927"/>
            <a:ext cx="1714521" cy="683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kumimoji="1" lang="en-US" altLang="zh-CN" dirty="0">
                <a:solidFill>
                  <a:srgbClr val="FF0000"/>
                </a:solidFill>
              </a:rPr>
              <a:t>Miller’s</a:t>
            </a:r>
            <a:endParaRPr kumimoji="1" lang="en-US" altLang="zh-CN" dirty="0">
              <a:solidFill>
                <a:srgbClr val="FF0000"/>
              </a:solidFill>
            </a:endParaRPr>
          </a:p>
        </p:txBody>
      </p:sp>
      <p:sp>
        <p:nvSpPr>
          <p:cNvPr id="7" name="Text Box 19"/>
          <p:cNvSpPr txBox="1">
            <a:spLocks noChangeArrowheads="1"/>
          </p:cNvSpPr>
          <p:nvPr/>
        </p:nvSpPr>
        <p:spPr bwMode="auto">
          <a:xfrm>
            <a:off x="4707920" y="1995433"/>
            <a:ext cx="3455988" cy="683264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dirty="0">
                <a:solidFill>
                  <a:srgbClr val="FF0000"/>
                </a:solidFill>
              </a:rPr>
              <a:t>Dream Clothes</a:t>
            </a:r>
            <a:endParaRPr lang="en-US" altLang="zh-CN" dirty="0">
              <a:solidFill>
                <a:srgbClr val="FF0000"/>
              </a:solidFill>
            </a:endParaRPr>
          </a:p>
        </p:txBody>
      </p:sp>
      <p:sp>
        <p:nvSpPr>
          <p:cNvPr id="20488" name="Text Box 5"/>
          <p:cNvSpPr txBox="1">
            <a:spLocks noChangeArrowheads="1"/>
          </p:cNvSpPr>
          <p:nvPr/>
        </p:nvSpPr>
        <p:spPr bwMode="auto">
          <a:xfrm>
            <a:off x="1055370" y="188595"/>
            <a:ext cx="11128375" cy="6076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5000"/>
              </a:lnSpc>
            </a:pPr>
            <a:r>
              <a:rPr lang="en-US" altLang="zh-CN" sz="2400" dirty="0">
                <a:solidFill>
                  <a:srgbClr val="0000FF"/>
                </a:solidFill>
                <a:latin typeface="Arial" panose="020B0604020202020204" pitchFamily="34" charset="0"/>
              </a:rPr>
              <a:t>Listen again. </a:t>
            </a:r>
            <a:r>
              <a:rPr lang="en-US" altLang="zh-CN" sz="2400" u="sng" dirty="0">
                <a:solidFill>
                  <a:srgbClr val="0000FF"/>
                </a:solidFill>
                <a:latin typeface="Arial" panose="020B0604020202020204" pitchFamily="34" charset="0"/>
              </a:rPr>
              <a:t>Write</a:t>
            </a:r>
            <a:r>
              <a:rPr lang="en-US" altLang="zh-CN" sz="2400" dirty="0">
                <a:solidFill>
                  <a:srgbClr val="0000FF"/>
                </a:solidFill>
                <a:latin typeface="Arial" panose="020B0604020202020204" pitchFamily="34" charset="0"/>
              </a:rPr>
              <a:t> the correct </a:t>
            </a:r>
            <a:r>
              <a:rPr lang="en-US" altLang="zh-CN" sz="2400" u="sng" dirty="0">
                <a:solidFill>
                  <a:srgbClr val="0000FF"/>
                </a:solidFill>
                <a:latin typeface="Arial" panose="020B0604020202020204" pitchFamily="34" charset="0"/>
              </a:rPr>
              <a:t>store or radio station</a:t>
            </a:r>
            <a:r>
              <a:rPr lang="en-US" altLang="zh-CN" sz="2400" dirty="0">
                <a:solidFill>
                  <a:srgbClr val="0000FF"/>
                </a:solidFill>
                <a:latin typeface="Arial" panose="020B0604020202020204" pitchFamily="34" charset="0"/>
              </a:rPr>
              <a:t> next to each statement. </a:t>
            </a:r>
            <a:r>
              <a:rPr lang="en-US" altLang="zh-CN" dirty="0">
                <a:solidFill>
                  <a:srgbClr val="0000FF"/>
                </a:solidFill>
                <a:latin typeface="Arial" panose="020B0604020202020204" pitchFamily="34" charset="0"/>
              </a:rPr>
              <a:t> </a:t>
            </a:r>
            <a:endParaRPr lang="en-US" altLang="zh-CN" dirty="0">
              <a:solidFill>
                <a:srgbClr val="0000FF"/>
              </a:solidFill>
              <a:latin typeface="Arial" panose="020B0604020202020204" pitchFamily="34" charset="0"/>
            </a:endParaRPr>
          </a:p>
        </p:txBody>
      </p:sp>
      <p:sp>
        <p:nvSpPr>
          <p:cNvPr id="2" name="Text Box 6"/>
          <p:cNvSpPr txBox="1">
            <a:spLocks noChangeArrowheads="1"/>
          </p:cNvSpPr>
          <p:nvPr/>
        </p:nvSpPr>
        <p:spPr bwMode="auto">
          <a:xfrm>
            <a:off x="5303467" y="2492990"/>
            <a:ext cx="1642910" cy="683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kumimoji="1" lang="en-US" altLang="zh-CN" dirty="0">
                <a:solidFill>
                  <a:srgbClr val="FF0000"/>
                </a:solidFill>
              </a:rPr>
              <a:t>Miller’s</a:t>
            </a:r>
            <a:endParaRPr kumimoji="1" lang="en-US" altLang="zh-CN" dirty="0">
              <a:solidFill>
                <a:srgbClr val="FF0000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06980" y="980550"/>
            <a:ext cx="34564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00B050"/>
                </a:solidFill>
                <a:latin typeface="+mn-lt"/>
              </a:rPr>
              <a:t>Clothes stores</a:t>
            </a:r>
            <a:endParaRPr lang="zh-CN" altLang="en-US" sz="3200" dirty="0">
              <a:solidFill>
                <a:srgbClr val="00B050"/>
              </a:solidFill>
              <a:latin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" y="188595"/>
            <a:ext cx="781685" cy="781685"/>
          </a:xfrm>
          <a:prstGeom prst="rect">
            <a:avLst/>
          </a:prstGeom>
        </p:spPr>
      </p:pic>
      <p:sp>
        <p:nvSpPr>
          <p:cNvPr id="8" name="五边形 7"/>
          <p:cNvSpPr/>
          <p:nvPr/>
        </p:nvSpPr>
        <p:spPr>
          <a:xfrm>
            <a:off x="479425" y="1556385"/>
            <a:ext cx="4154805" cy="1551940"/>
          </a:xfrm>
          <a:prstGeom prst="homePlate">
            <a:avLst>
              <a:gd name="adj" fmla="val 22457"/>
            </a:avLst>
          </a:prstGeom>
          <a:solidFill>
            <a:srgbClr val="E7E0C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Miller’s    </a:t>
            </a:r>
            <a:endParaRPr lang="en-US" altLang="zh-CN" sz="32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Blue </a:t>
            </a:r>
            <a:r>
              <a:rPr lang="en-US" altLang="zh-CN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Moon  </a:t>
            </a:r>
            <a:endParaRPr lang="en-US" altLang="zh-CN" sz="3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Dream </a:t>
            </a:r>
            <a:r>
              <a:rPr lang="en-US" altLang="zh-CN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Clothes</a:t>
            </a:r>
            <a:endParaRPr lang="en-US" altLang="zh-CN" sz="3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Section A 2b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3957" y="5733681"/>
            <a:ext cx="1182934" cy="1182934"/>
          </a:xfrm>
          <a:prstGeom prst="rect">
            <a:avLst/>
          </a:prstGeom>
        </p:spPr>
      </p:pic>
      <p:sp>
        <p:nvSpPr>
          <p:cNvPr id="10" name="Text Box 5"/>
          <p:cNvSpPr txBox="1">
            <a:spLocks noChangeArrowheads="1"/>
          </p:cNvSpPr>
          <p:nvPr/>
        </p:nvSpPr>
        <p:spPr bwMode="auto">
          <a:xfrm>
            <a:off x="2926889" y="4188364"/>
            <a:ext cx="9145016" cy="2453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kumimoji="1" lang="en-US" altLang="zh-CN" dirty="0">
                <a:cs typeface="Times New Roman" panose="02020603050405020304" pitchFamily="18" charset="0"/>
              </a:rPr>
              <a:t>_________ It has </a:t>
            </a:r>
            <a:r>
              <a:rPr kumimoji="1" lang="en-US" altLang="zh-CN" dirty="0">
                <a:solidFill>
                  <a:srgbClr val="0000FF"/>
                </a:solidFill>
                <a:cs typeface="Times New Roman" panose="02020603050405020304" pitchFamily="18" charset="0"/>
              </a:rPr>
              <a:t>the worst</a:t>
            </a:r>
            <a:r>
              <a:rPr kumimoji="1" lang="en-US" altLang="zh-CN" dirty="0"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solidFill>
                  <a:schemeClr val="tx1"/>
                </a:solidFill>
                <a:cs typeface="Times New Roman" panose="02020603050405020304" pitchFamily="18" charset="0"/>
              </a:rPr>
              <a:t>music</a:t>
            </a:r>
            <a:r>
              <a:rPr kumimoji="1" lang="en-US" altLang="zh-CN" dirty="0">
                <a:cs typeface="Times New Roman" panose="02020603050405020304" pitchFamily="18" charset="0"/>
              </a:rPr>
              <a:t>.</a:t>
            </a:r>
            <a:endParaRPr kumimoji="1" lang="en-US" altLang="zh-CN" dirty="0"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</a:pPr>
            <a:r>
              <a:rPr kumimoji="1" lang="en-US" altLang="zh-CN" dirty="0">
                <a:cs typeface="Times New Roman" panose="02020603050405020304" pitchFamily="18" charset="0"/>
              </a:rPr>
              <a:t>_________ They play </a:t>
            </a:r>
            <a:r>
              <a:rPr kumimoji="1" lang="en-US" altLang="zh-CN" dirty="0">
                <a:solidFill>
                  <a:srgbClr val="0000FF"/>
                </a:solidFill>
                <a:cs typeface="Times New Roman" panose="02020603050405020304" pitchFamily="18" charset="0"/>
              </a:rPr>
              <a:t>the most boring</a:t>
            </a:r>
            <a:r>
              <a:rPr kumimoji="1" lang="en-US" altLang="zh-CN" dirty="0">
                <a:cs typeface="Times New Roman" panose="02020603050405020304" pitchFamily="18" charset="0"/>
              </a:rPr>
              <a:t> </a:t>
            </a:r>
            <a:r>
              <a:rPr kumimoji="1" lang="en-US" altLang="zh-CN" u="sng" dirty="0">
                <a:solidFill>
                  <a:schemeClr val="tx1"/>
                </a:solidFill>
                <a:cs typeface="Times New Roman" panose="02020603050405020304" pitchFamily="18" charset="0"/>
              </a:rPr>
              <a:t>song</a:t>
            </a:r>
            <a:r>
              <a:rPr kumimoji="1" lang="en-US" altLang="zh-CN" dirty="0">
                <a:cs typeface="Times New Roman" panose="02020603050405020304" pitchFamily="18" charset="0"/>
              </a:rPr>
              <a:t>s.</a:t>
            </a:r>
            <a:endParaRPr kumimoji="1" lang="en-US" altLang="zh-CN" dirty="0"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</a:pPr>
            <a:r>
              <a:rPr kumimoji="1" lang="en-US" altLang="zh-CN" dirty="0">
                <a:cs typeface="Times New Roman" panose="02020603050405020304" pitchFamily="18" charset="0"/>
              </a:rPr>
              <a:t>_________ The </a:t>
            </a:r>
            <a:r>
              <a:rPr kumimoji="1" lang="en-US" altLang="zh-CN" u="sng" dirty="0">
                <a:cs typeface="Times New Roman" panose="02020603050405020304" pitchFamily="18" charset="0"/>
              </a:rPr>
              <a:t>DJ</a:t>
            </a:r>
            <a:r>
              <a:rPr kumimoji="1" lang="en-US" altLang="zh-CN" dirty="0">
                <a:cs typeface="Times New Roman" panose="02020603050405020304" pitchFamily="18" charset="0"/>
              </a:rPr>
              <a:t>s </a:t>
            </a:r>
            <a:r>
              <a:rPr kumimoji="1" lang="en-US" altLang="zh-CN" u="sng" dirty="0">
                <a:solidFill>
                  <a:schemeClr val="tx1"/>
                </a:solidFill>
                <a:cs typeface="Times New Roman" panose="02020603050405020304" pitchFamily="18" charset="0"/>
              </a:rPr>
              <a:t>choose</a:t>
            </a:r>
            <a:r>
              <a:rPr kumimoji="1" lang="en-US" altLang="zh-CN" dirty="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kumimoji="1" lang="en-US" altLang="zh-CN" u="sng" dirty="0">
                <a:solidFill>
                  <a:schemeClr val="tx1"/>
                </a:solidFill>
                <a:cs typeface="Times New Roman" panose="02020603050405020304" pitchFamily="18" charset="0"/>
              </a:rPr>
              <a:t>song</a:t>
            </a:r>
            <a:r>
              <a:rPr kumimoji="1" lang="en-US" altLang="zh-CN" dirty="0">
                <a:solidFill>
                  <a:schemeClr val="tx1"/>
                </a:solidFill>
                <a:cs typeface="Times New Roman" panose="02020603050405020304" pitchFamily="18" charset="0"/>
              </a:rPr>
              <a:t>s</a:t>
            </a:r>
            <a:r>
              <a:rPr kumimoji="1" lang="en-US" altLang="zh-CN" dirty="0"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solidFill>
                  <a:srgbClr val="0000FF"/>
                </a:solidFill>
                <a:cs typeface="Times New Roman" panose="02020603050405020304" pitchFamily="18" charset="0"/>
              </a:rPr>
              <a:t>the </a:t>
            </a:r>
            <a:r>
              <a:rPr kumimoji="1" lang="en-US" altLang="zh-CN" dirty="0" smtClean="0">
                <a:solidFill>
                  <a:srgbClr val="0000FF"/>
                </a:solidFill>
                <a:cs typeface="Times New Roman" panose="02020603050405020304" pitchFamily="18" charset="0"/>
              </a:rPr>
              <a:t>most </a:t>
            </a:r>
            <a:r>
              <a:rPr kumimoji="1" lang="en-US" altLang="zh-CN" u="sng" dirty="0" smtClean="0">
                <a:solidFill>
                  <a:srgbClr val="0000FF"/>
                </a:solidFill>
                <a:cs typeface="Times New Roman" panose="02020603050405020304" pitchFamily="18" charset="0"/>
              </a:rPr>
              <a:t>carefully</a:t>
            </a:r>
            <a:r>
              <a:rPr kumimoji="1" lang="en-US" altLang="zh-CN" dirty="0">
                <a:cs typeface="Times New Roman" panose="02020603050405020304" pitchFamily="18" charset="0"/>
              </a:rPr>
              <a:t>.</a:t>
            </a:r>
            <a:endParaRPr kumimoji="1" lang="en-US" altLang="zh-CN" dirty="0"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</a:pPr>
            <a:r>
              <a:rPr kumimoji="1" lang="en-US" altLang="zh-CN" dirty="0">
                <a:cs typeface="Times New Roman" panose="02020603050405020304" pitchFamily="18" charset="0"/>
              </a:rPr>
              <a:t>_________ It’s </a:t>
            </a:r>
            <a:r>
              <a:rPr kumimoji="1" lang="en-US" altLang="zh-CN" dirty="0">
                <a:solidFill>
                  <a:srgbClr val="0000FF"/>
                </a:solidFill>
                <a:cs typeface="Times New Roman" panose="02020603050405020304" pitchFamily="18" charset="0"/>
              </a:rPr>
              <a:t>the most popular</a:t>
            </a:r>
            <a:r>
              <a:rPr kumimoji="1" lang="en-US" altLang="zh-CN" dirty="0">
                <a:cs typeface="Times New Roman" panose="02020603050405020304" pitchFamily="18" charset="0"/>
              </a:rPr>
              <a:t>.</a:t>
            </a:r>
            <a:endParaRPr kumimoji="1" lang="en-US" altLang="zh-CN" dirty="0">
              <a:cs typeface="Times New Roman" panose="02020603050405020304" pitchFamily="18" charset="0"/>
            </a:endParaRPr>
          </a:p>
        </p:txBody>
      </p:sp>
      <p:sp>
        <p:nvSpPr>
          <p:cNvPr id="12" name="Text Box 6"/>
          <p:cNvSpPr txBox="1">
            <a:spLocks noChangeArrowheads="1"/>
          </p:cNvSpPr>
          <p:nvPr/>
        </p:nvSpPr>
        <p:spPr bwMode="auto">
          <a:xfrm>
            <a:off x="3093364" y="4281064"/>
            <a:ext cx="163163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dirty="0">
                <a:solidFill>
                  <a:srgbClr val="FF0000"/>
                </a:solidFill>
                <a:cs typeface="Times New Roman" panose="02020603050405020304" pitchFamily="18" charset="0"/>
              </a:rPr>
              <a:t>970 AM</a:t>
            </a:r>
            <a:endParaRPr kumimoji="1" lang="en-US" altLang="zh-CN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13" name="Text Box 6"/>
          <p:cNvSpPr txBox="1">
            <a:spLocks noChangeArrowheads="1"/>
          </p:cNvSpPr>
          <p:nvPr/>
        </p:nvSpPr>
        <p:spPr bwMode="auto">
          <a:xfrm>
            <a:off x="3078956" y="4847148"/>
            <a:ext cx="177341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dirty="0">
                <a:solidFill>
                  <a:srgbClr val="FF0000"/>
                </a:solidFill>
                <a:cs typeface="Times New Roman" panose="02020603050405020304" pitchFamily="18" charset="0"/>
              </a:rPr>
              <a:t>97.9 FM</a:t>
            </a:r>
            <a:endParaRPr kumimoji="1" lang="en-US" altLang="zh-CN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14" name="Text Box 19"/>
          <p:cNvSpPr txBox="1">
            <a:spLocks noChangeArrowheads="1"/>
          </p:cNvSpPr>
          <p:nvPr/>
        </p:nvSpPr>
        <p:spPr bwMode="auto">
          <a:xfrm>
            <a:off x="3030572" y="5477522"/>
            <a:ext cx="1843742" cy="584775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dirty="0">
                <a:solidFill>
                  <a:srgbClr val="FF0000"/>
                </a:solidFill>
                <a:cs typeface="Times New Roman" panose="02020603050405020304" pitchFamily="18" charset="0"/>
              </a:rPr>
              <a:t>107.9 FM</a:t>
            </a:r>
            <a:endParaRPr lang="en-US" altLang="zh-CN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15" name="Text Box 22"/>
          <p:cNvSpPr txBox="1">
            <a:spLocks noChangeArrowheads="1"/>
          </p:cNvSpPr>
          <p:nvPr/>
        </p:nvSpPr>
        <p:spPr bwMode="auto">
          <a:xfrm>
            <a:off x="3107273" y="6039391"/>
            <a:ext cx="1630507" cy="584775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dirty="0">
                <a:solidFill>
                  <a:srgbClr val="FF0000"/>
                </a:solidFill>
                <a:cs typeface="Times New Roman" panose="02020603050405020304" pitchFamily="18" charset="0"/>
              </a:rPr>
              <a:t>97.9 FM</a:t>
            </a:r>
            <a:endParaRPr lang="en-US" altLang="zh-CN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407171" y="3622586"/>
            <a:ext cx="34564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00B050"/>
                </a:solidFill>
                <a:latin typeface="+mn-lt"/>
              </a:rPr>
              <a:t>Radio Stations</a:t>
            </a:r>
            <a:endParaRPr lang="zh-CN" altLang="en-US" sz="3200" dirty="0">
              <a:solidFill>
                <a:srgbClr val="00B050"/>
              </a:solidFill>
              <a:latin typeface="+mn-lt"/>
            </a:endParaRPr>
          </a:p>
        </p:txBody>
      </p:sp>
      <p:sp>
        <p:nvSpPr>
          <p:cNvPr id="17" name="五边形 16"/>
          <p:cNvSpPr/>
          <p:nvPr/>
        </p:nvSpPr>
        <p:spPr>
          <a:xfrm>
            <a:off x="254000" y="4411345"/>
            <a:ext cx="2529205" cy="1894840"/>
          </a:xfrm>
          <a:prstGeom prst="homePlate">
            <a:avLst>
              <a:gd name="adj" fmla="val 16175"/>
            </a:avLst>
          </a:prstGeom>
          <a:solidFill>
            <a:srgbClr val="FFDDD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 algn="l" eaLnBrk="1" hangingPunct="1">
              <a:spcBef>
                <a:spcPct val="5000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970 AM      </a:t>
            </a:r>
            <a:endParaRPr lang="en-US" altLang="zh-CN" sz="3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l" eaLnBrk="1" hangingPunct="1">
              <a:spcBef>
                <a:spcPct val="5000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97.9 FM      </a:t>
            </a:r>
            <a:endParaRPr lang="en-US" altLang="zh-CN" sz="3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l" eaLnBrk="1" hangingPunct="1">
              <a:spcBef>
                <a:spcPct val="5000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107.9 FM</a:t>
            </a:r>
            <a:endParaRPr lang="en-US" altLang="zh-CN" sz="3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43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4" fill="hold">
                      <p:stCondLst>
                        <p:cond delay="0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7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audio>
              <p:cMediaNode vol="80000" numSld="999">
                <p:cTn id="4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  <p:bldLst>
      <p:bldP spid="6" grpId="0"/>
      <p:bldP spid="9" grpId="0"/>
      <p:bldP spid="7" grpId="0"/>
      <p:bldP spid="2" grpId="0"/>
      <p:bldP spid="12" grpId="0"/>
      <p:bldP spid="13" grpId="0"/>
      <p:bldP spid="14" grpId="0"/>
      <p:bldP spid="1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4" name="Text Box 5"/>
          <p:cNvSpPr txBox="1">
            <a:spLocks noChangeArrowheads="1"/>
          </p:cNvSpPr>
          <p:nvPr/>
        </p:nvSpPr>
        <p:spPr bwMode="auto">
          <a:xfrm>
            <a:off x="191344" y="994780"/>
            <a:ext cx="11017224" cy="632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lang="en-US" altLang="zh-CN" dirty="0">
                <a:solidFill>
                  <a:srgbClr val="0000FF"/>
                </a:solidFill>
                <a:latin typeface="Arial" panose="020B0604020202020204" pitchFamily="34" charset="0"/>
              </a:rPr>
              <a:t>Read the conversations.  </a:t>
            </a:r>
            <a:endParaRPr lang="en-US" altLang="zh-CN" dirty="0">
              <a:solidFill>
                <a:srgbClr val="0000FF"/>
              </a:solidFill>
              <a:latin typeface="Arial" panose="020B0604020202020204" pitchFamily="34" charset="0"/>
            </a:endParaRPr>
          </a:p>
        </p:txBody>
      </p:sp>
      <p:sp>
        <p:nvSpPr>
          <p:cNvPr id="76805" name="Text Box 5"/>
          <p:cNvSpPr txBox="1">
            <a:spLocks noChangeArrowheads="1"/>
          </p:cNvSpPr>
          <p:nvPr/>
        </p:nvSpPr>
        <p:spPr bwMode="auto">
          <a:xfrm>
            <a:off x="191344" y="1628800"/>
            <a:ext cx="11737304" cy="42252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3200" dirty="0">
                <a:solidFill>
                  <a:srgbClr val="CC00FF"/>
                </a:solidFill>
              </a:rPr>
              <a:t>Reporter:</a:t>
            </a:r>
            <a:r>
              <a:rPr lang="en-US" altLang="zh-CN" sz="3200" dirty="0">
                <a:solidFill>
                  <a:srgbClr val="FF0000"/>
                </a:solidFill>
              </a:rPr>
              <a:t> </a:t>
            </a:r>
            <a:r>
              <a:rPr lang="en-US" altLang="zh-CN" sz="3200" dirty="0"/>
              <a:t>What’s </a:t>
            </a:r>
            <a:r>
              <a:rPr lang="en-US" altLang="zh-CN" sz="3200" u="sng" dirty="0"/>
              <a:t>the best</a:t>
            </a:r>
            <a:r>
              <a:rPr lang="en-US" altLang="zh-CN" sz="3200" dirty="0"/>
              <a:t> </a:t>
            </a:r>
            <a:r>
              <a:rPr lang="en-US" altLang="zh-CN" sz="3200" dirty="0" smtClean="0"/>
              <a:t>clothes store in Green City?</a:t>
            </a:r>
            <a:endParaRPr lang="en-US" altLang="zh-CN" sz="3200" dirty="0" smtClean="0"/>
          </a:p>
          <a:p>
            <a:pPr marL="982980" indent="-982980">
              <a:lnSpc>
                <a:spcPct val="120000"/>
              </a:lnSpc>
            </a:pPr>
            <a:r>
              <a:rPr lang="en-US" altLang="zh-CN" sz="3200" dirty="0" smtClean="0">
                <a:solidFill>
                  <a:srgbClr val="0070C0"/>
                </a:solidFill>
              </a:rPr>
              <a:t>Boy</a:t>
            </a:r>
            <a:r>
              <a:rPr lang="en-US" altLang="zh-CN" sz="3200" dirty="0">
                <a:solidFill>
                  <a:srgbClr val="0070C0"/>
                </a:solidFill>
              </a:rPr>
              <a:t>:</a:t>
            </a:r>
            <a:r>
              <a:rPr lang="en-US" altLang="zh-CN" sz="3200" dirty="0"/>
              <a:t> </a:t>
            </a:r>
            <a:r>
              <a:rPr lang="en-US" altLang="zh-CN" sz="3200" dirty="0">
                <a:solidFill>
                  <a:srgbClr val="00B050"/>
                </a:solidFill>
              </a:rPr>
              <a:t>Miller’s</a:t>
            </a:r>
            <a:r>
              <a:rPr lang="en-US" altLang="zh-CN" sz="3200" dirty="0"/>
              <a:t> is the best. It has the </a:t>
            </a:r>
            <a:r>
              <a:rPr lang="en-US" altLang="zh-CN" sz="3200" dirty="0" smtClean="0"/>
              <a:t>best </a:t>
            </a:r>
            <a:r>
              <a:rPr lang="en-US" altLang="zh-CN" sz="3200" dirty="0"/>
              <a:t>clothes and you can </a:t>
            </a:r>
            <a:r>
              <a:rPr lang="en-US" altLang="zh-CN" sz="3200" dirty="0" smtClean="0"/>
              <a:t>buy </a:t>
            </a:r>
            <a:r>
              <a:rPr lang="en-US" altLang="zh-CN" sz="3200" dirty="0"/>
              <a:t>clothes </a:t>
            </a:r>
            <a:r>
              <a:rPr lang="en-US" altLang="zh-CN" sz="3200" u="sng" dirty="0">
                <a:solidFill>
                  <a:schemeClr val="tx1"/>
                </a:solidFill>
                <a:sym typeface="+mn-ea"/>
              </a:rPr>
              <a:t>the most cheaply</a:t>
            </a:r>
            <a:r>
              <a:rPr lang="en-US" altLang="zh-CN" sz="3200" dirty="0" smtClean="0"/>
              <a:t> </a:t>
            </a:r>
            <a:r>
              <a:rPr lang="en-US" altLang="zh-CN" sz="3200" dirty="0"/>
              <a:t>there.</a:t>
            </a:r>
            <a:endParaRPr lang="en-US" altLang="zh-CN" sz="3200" dirty="0"/>
          </a:p>
          <a:p>
            <a:pPr>
              <a:lnSpc>
                <a:spcPct val="120000"/>
              </a:lnSpc>
            </a:pPr>
            <a:r>
              <a:rPr lang="en-US" altLang="zh-CN" sz="3200" dirty="0">
                <a:solidFill>
                  <a:srgbClr val="CC00FF"/>
                </a:solidFill>
              </a:rPr>
              <a:t>Reporter: </a:t>
            </a:r>
            <a:r>
              <a:rPr lang="en-US" altLang="zh-CN" sz="3200" dirty="0">
                <a:solidFill>
                  <a:srgbClr val="FF0000"/>
                </a:solidFill>
              </a:rPr>
              <a:t>What do you think </a:t>
            </a:r>
            <a:r>
              <a:rPr lang="en-US" altLang="zh-CN" sz="3200" dirty="0" smtClean="0">
                <a:solidFill>
                  <a:srgbClr val="FF0000"/>
                </a:solidFill>
              </a:rPr>
              <a:t>about</a:t>
            </a:r>
            <a:r>
              <a:rPr lang="en-US" altLang="zh-CN" sz="3200" dirty="0" smtClean="0"/>
              <a:t> the </a:t>
            </a:r>
            <a:r>
              <a:rPr lang="en-US" altLang="zh-CN" sz="3200" dirty="0"/>
              <a:t>other stores</a:t>
            </a:r>
            <a:r>
              <a:rPr lang="en-US" altLang="zh-CN" sz="3200" dirty="0" smtClean="0"/>
              <a:t>?</a:t>
            </a:r>
            <a:endParaRPr lang="en-US" altLang="zh-CN" sz="3200" dirty="0" smtClean="0"/>
          </a:p>
          <a:p>
            <a:pPr marL="982980" indent="-982980">
              <a:lnSpc>
                <a:spcPct val="120000"/>
              </a:lnSpc>
            </a:pPr>
            <a:r>
              <a:rPr lang="en-US" altLang="zh-CN" sz="3200" dirty="0">
                <a:solidFill>
                  <a:srgbClr val="0070C0"/>
                </a:solidFill>
              </a:rPr>
              <a:t>Boy: </a:t>
            </a:r>
            <a:r>
              <a:rPr lang="en-US" altLang="zh-CN" sz="3200" dirty="0"/>
              <a:t>Well, </a:t>
            </a:r>
            <a:r>
              <a:rPr lang="en-US" altLang="zh-CN" sz="3200" dirty="0">
                <a:solidFill>
                  <a:srgbClr val="00B050"/>
                </a:solidFill>
              </a:rPr>
              <a:t>Blue Moon</a:t>
            </a:r>
            <a:r>
              <a:rPr lang="en-US" altLang="zh-CN" sz="3200" dirty="0">
                <a:solidFill>
                  <a:srgbClr val="FF0000"/>
                </a:solidFill>
              </a:rPr>
              <a:t> </a:t>
            </a:r>
            <a:r>
              <a:rPr lang="en-US" altLang="zh-CN" sz="3200" dirty="0">
                <a:solidFill>
                  <a:schemeClr val="tx1"/>
                </a:solidFill>
              </a:rPr>
              <a:t>is</a:t>
            </a:r>
            <a:r>
              <a:rPr lang="en-US" altLang="zh-CN" sz="3200" dirty="0">
                <a:solidFill>
                  <a:srgbClr val="FF0000"/>
                </a:solidFill>
              </a:rPr>
              <a:t> in a fun part </a:t>
            </a:r>
            <a:r>
              <a:rPr lang="en-US" altLang="zh-CN" sz="3200" dirty="0" smtClean="0">
                <a:solidFill>
                  <a:srgbClr val="FF0000"/>
                </a:solidFill>
              </a:rPr>
              <a:t>of </a:t>
            </a:r>
            <a:r>
              <a:rPr lang="en-US" altLang="zh-CN" sz="3200" dirty="0">
                <a:solidFill>
                  <a:srgbClr val="FF0000"/>
                </a:solidFill>
              </a:rPr>
              <a:t>town</a:t>
            </a:r>
            <a:r>
              <a:rPr lang="en-US" altLang="zh-CN" sz="3200" dirty="0"/>
              <a:t>, but it’s </a:t>
            </a:r>
            <a:r>
              <a:rPr lang="en-US" altLang="zh-CN" sz="3200" u="sng" dirty="0" smtClean="0"/>
              <a:t>the </a:t>
            </a:r>
            <a:r>
              <a:rPr lang="en-US" altLang="zh-CN" sz="3200" u="sng" dirty="0"/>
              <a:t>most expensive</a:t>
            </a:r>
            <a:r>
              <a:rPr lang="en-US" altLang="zh-CN" sz="3200" dirty="0"/>
              <a:t>. </a:t>
            </a:r>
            <a:r>
              <a:rPr lang="en-US" altLang="zh-CN" sz="3200" dirty="0" smtClean="0"/>
              <a:t>And </a:t>
            </a:r>
            <a:r>
              <a:rPr lang="en-US" altLang="zh-CN" sz="3200" dirty="0">
                <a:solidFill>
                  <a:srgbClr val="00B050"/>
                </a:solidFill>
              </a:rPr>
              <a:t>Dream Clothes</a:t>
            </a:r>
            <a:r>
              <a:rPr lang="en-US" altLang="zh-CN" sz="3200" dirty="0"/>
              <a:t> is </a:t>
            </a:r>
            <a:r>
              <a:rPr lang="en-US" altLang="zh-CN" sz="3200" u="sng" dirty="0"/>
              <a:t>worse</a:t>
            </a:r>
            <a:r>
              <a:rPr lang="en-US" altLang="zh-CN" sz="3200" dirty="0"/>
              <a:t> </a:t>
            </a:r>
            <a:r>
              <a:rPr lang="en-US" altLang="zh-CN" sz="3200" dirty="0" smtClean="0"/>
              <a:t>than Blue </a:t>
            </a:r>
            <a:r>
              <a:rPr lang="en-US" altLang="zh-CN" sz="3200" dirty="0"/>
              <a:t>Moon. It has </a:t>
            </a:r>
            <a:r>
              <a:rPr lang="en-US" altLang="zh-CN" sz="3200" u="sng" dirty="0"/>
              <a:t>the worst</a:t>
            </a:r>
            <a:r>
              <a:rPr lang="en-US" altLang="zh-CN" sz="3200" dirty="0"/>
              <a:t> </a:t>
            </a:r>
            <a:r>
              <a:rPr lang="en-US" altLang="zh-CN" sz="3200" dirty="0">
                <a:solidFill>
                  <a:schemeClr val="tx1"/>
                </a:solidFill>
              </a:rPr>
              <a:t>service</a:t>
            </a:r>
            <a:r>
              <a:rPr lang="en-US" altLang="zh-CN" sz="3200" dirty="0"/>
              <a:t> </a:t>
            </a:r>
            <a:r>
              <a:rPr lang="en-US" altLang="zh-CN" sz="3200" dirty="0" smtClean="0">
                <a:solidFill>
                  <a:srgbClr val="FF0000"/>
                </a:solidFill>
              </a:rPr>
              <a:t>in </a:t>
            </a:r>
            <a:r>
              <a:rPr lang="en-US" altLang="zh-CN" sz="3200" dirty="0">
                <a:solidFill>
                  <a:srgbClr val="FF0000"/>
                </a:solidFill>
              </a:rPr>
              <a:t>town</a:t>
            </a:r>
            <a:r>
              <a:rPr lang="en-US" altLang="zh-CN" sz="3200" dirty="0"/>
              <a:t>. It’s </a:t>
            </a:r>
            <a:r>
              <a:rPr lang="en-US" altLang="zh-CN" sz="3200" dirty="0">
                <a:solidFill>
                  <a:schemeClr val="tx1"/>
                </a:solidFill>
                <a:sym typeface="+mn-ea"/>
              </a:rPr>
              <a:t>the worst store</a:t>
            </a:r>
            <a:r>
              <a:rPr lang="en-US" altLang="zh-CN" sz="3200" dirty="0" smtClean="0"/>
              <a:t>. </a:t>
            </a:r>
            <a:endParaRPr lang="en-US" altLang="zh-CN" sz="3200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7" name="Text Box 3"/>
          <p:cNvSpPr txBox="1">
            <a:spLocks noChangeArrowheads="1"/>
          </p:cNvSpPr>
          <p:nvPr/>
        </p:nvSpPr>
        <p:spPr bwMode="auto">
          <a:xfrm>
            <a:off x="479376" y="1052736"/>
            <a:ext cx="11089232" cy="48158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3200" dirty="0">
                <a:solidFill>
                  <a:srgbClr val="CC00FF"/>
                </a:solidFill>
              </a:rPr>
              <a:t>Reporter:</a:t>
            </a:r>
            <a:r>
              <a:rPr lang="en-US" altLang="zh-CN" sz="3200" dirty="0"/>
              <a:t> OK. What about radio stations?</a:t>
            </a:r>
            <a:endParaRPr lang="en-US" altLang="zh-CN" sz="3200" dirty="0"/>
          </a:p>
          <a:p>
            <a:pPr marL="982980" indent="-982980">
              <a:lnSpc>
                <a:spcPct val="120000"/>
              </a:lnSpc>
            </a:pPr>
            <a:r>
              <a:rPr lang="en-US" altLang="zh-CN" sz="3200" dirty="0">
                <a:solidFill>
                  <a:srgbClr val="0070C0"/>
                </a:solidFill>
              </a:rPr>
              <a:t>Boy: </a:t>
            </a:r>
            <a:r>
              <a:rPr lang="en-US" altLang="zh-CN" sz="3200" dirty="0">
                <a:solidFill>
                  <a:srgbClr val="00B050"/>
                </a:solidFill>
              </a:rPr>
              <a:t>107.9 FM</a:t>
            </a:r>
            <a:r>
              <a:rPr lang="en-US" altLang="zh-CN" sz="3200" dirty="0"/>
              <a:t> is </a:t>
            </a:r>
            <a:r>
              <a:rPr lang="en-US" altLang="zh-CN" sz="3200" dirty="0" smtClean="0"/>
              <a:t>the best. </a:t>
            </a:r>
            <a:r>
              <a:rPr lang="en-US" altLang="zh-CN" sz="3200" dirty="0"/>
              <a:t>The DJs </a:t>
            </a:r>
            <a:r>
              <a:rPr lang="en-US" altLang="zh-CN" sz="3200" dirty="0" smtClean="0"/>
              <a:t>choose </a:t>
            </a:r>
            <a:r>
              <a:rPr lang="en-US" altLang="zh-CN" sz="3200" dirty="0"/>
              <a:t>songs </a:t>
            </a:r>
            <a:r>
              <a:rPr lang="en-US" altLang="zh-CN" sz="3200" u="sng" dirty="0"/>
              <a:t>the most </a:t>
            </a:r>
            <a:r>
              <a:rPr lang="en-US" altLang="zh-CN" sz="3200" u="sng" dirty="0" smtClean="0"/>
              <a:t>  carefully</a:t>
            </a:r>
            <a:r>
              <a:rPr lang="en-US" altLang="zh-CN" sz="3200" dirty="0"/>
              <a:t>. </a:t>
            </a:r>
            <a:r>
              <a:rPr lang="en-US" altLang="zh-CN" sz="3200" dirty="0" smtClean="0"/>
              <a:t>They </a:t>
            </a:r>
            <a:r>
              <a:rPr lang="en-US" altLang="zh-CN" sz="3200" dirty="0"/>
              <a:t>always play </a:t>
            </a:r>
            <a:r>
              <a:rPr lang="en-US" altLang="zh-CN" sz="3200" u="sng" dirty="0">
                <a:solidFill>
                  <a:schemeClr val="tx1"/>
                </a:solidFill>
                <a:sym typeface="+mn-ea"/>
              </a:rPr>
              <a:t>the most interesting</a:t>
            </a:r>
            <a:r>
              <a:rPr lang="en-US" altLang="zh-CN" sz="3200" dirty="0"/>
              <a:t> </a:t>
            </a:r>
            <a:r>
              <a:rPr lang="en-US" altLang="zh-CN" sz="3200" dirty="0" smtClean="0"/>
              <a:t>music</a:t>
            </a:r>
            <a:r>
              <a:rPr lang="en-US" altLang="zh-CN" sz="3200" dirty="0"/>
              <a:t>.</a:t>
            </a:r>
            <a:endParaRPr lang="en-US" altLang="zh-CN" sz="3200" dirty="0"/>
          </a:p>
          <a:p>
            <a:pPr>
              <a:lnSpc>
                <a:spcPct val="120000"/>
              </a:lnSpc>
            </a:pPr>
            <a:r>
              <a:rPr lang="en-US" altLang="zh-CN" sz="3200" dirty="0" smtClean="0">
                <a:solidFill>
                  <a:srgbClr val="CC00FF"/>
                </a:solidFill>
              </a:rPr>
              <a:t>Reporter</a:t>
            </a:r>
            <a:r>
              <a:rPr lang="en-US" altLang="zh-CN" sz="3200" dirty="0">
                <a:solidFill>
                  <a:srgbClr val="CC00FF"/>
                </a:solidFill>
              </a:rPr>
              <a:t>:</a:t>
            </a:r>
            <a:r>
              <a:rPr lang="en-US" altLang="zh-CN" sz="3200" dirty="0"/>
              <a:t> What about the other radio </a:t>
            </a:r>
            <a:r>
              <a:rPr lang="en-US" altLang="zh-CN" sz="3200" dirty="0" smtClean="0"/>
              <a:t>stations</a:t>
            </a:r>
            <a:r>
              <a:rPr lang="en-US" altLang="zh-CN" sz="3200" dirty="0"/>
              <a:t>?</a:t>
            </a:r>
            <a:endParaRPr lang="en-US" altLang="zh-CN" sz="3200" dirty="0"/>
          </a:p>
          <a:p>
            <a:pPr marL="982980" indent="-982980">
              <a:lnSpc>
                <a:spcPct val="120000"/>
              </a:lnSpc>
            </a:pPr>
            <a:r>
              <a:rPr lang="en-US" altLang="zh-CN" sz="3200" dirty="0">
                <a:solidFill>
                  <a:srgbClr val="0070C0"/>
                </a:solidFill>
              </a:rPr>
              <a:t>Boy:</a:t>
            </a:r>
            <a:r>
              <a:rPr lang="en-US" altLang="zh-CN" sz="3200" dirty="0"/>
              <a:t> Well, I think </a:t>
            </a:r>
            <a:r>
              <a:rPr lang="en-US" altLang="zh-CN" sz="3200" dirty="0">
                <a:solidFill>
                  <a:srgbClr val="00B050"/>
                </a:solidFill>
              </a:rPr>
              <a:t>970 AM</a:t>
            </a:r>
            <a:r>
              <a:rPr lang="en-US" altLang="zh-CN" sz="3200" dirty="0"/>
              <a:t> is </a:t>
            </a:r>
            <a:r>
              <a:rPr lang="en-US" altLang="zh-CN" sz="3200" u="sng" dirty="0">
                <a:solidFill>
                  <a:srgbClr val="FF0000"/>
                </a:solidFill>
                <a:sym typeface="+mn-ea"/>
              </a:rPr>
              <a:t>pretty</a:t>
            </a:r>
            <a:r>
              <a:rPr lang="en-US" altLang="zh-CN" sz="3200" dirty="0">
                <a:solidFill>
                  <a:srgbClr val="FF0000"/>
                </a:solidFill>
                <a:sym typeface="+mn-ea"/>
              </a:rPr>
              <a:t> bad</a:t>
            </a:r>
            <a:r>
              <a:rPr lang="en-US" altLang="zh-CN" sz="3200" dirty="0" smtClean="0"/>
              <a:t>. It </a:t>
            </a:r>
            <a:r>
              <a:rPr lang="en-US" altLang="zh-CN" sz="3200" dirty="0"/>
              <a:t>has </a:t>
            </a:r>
            <a:r>
              <a:rPr lang="en-US" altLang="zh-CN" sz="3200" u="sng" dirty="0"/>
              <a:t>the worst</a:t>
            </a:r>
            <a:r>
              <a:rPr lang="en-US" altLang="zh-CN" sz="3200" dirty="0"/>
              <a:t> </a:t>
            </a:r>
            <a:r>
              <a:rPr lang="en-US" altLang="zh-CN" sz="3200" dirty="0" smtClean="0"/>
              <a:t>  music</a:t>
            </a:r>
            <a:r>
              <a:rPr lang="en-US" altLang="zh-CN" sz="3200" dirty="0"/>
              <a:t>.</a:t>
            </a:r>
            <a:endParaRPr lang="en-US" altLang="zh-CN" sz="3200" dirty="0"/>
          </a:p>
          <a:p>
            <a:pPr>
              <a:lnSpc>
                <a:spcPct val="120000"/>
              </a:lnSpc>
            </a:pPr>
            <a:r>
              <a:rPr lang="en-US" altLang="zh-CN" sz="3200" dirty="0">
                <a:solidFill>
                  <a:srgbClr val="CC00FF"/>
                </a:solidFill>
              </a:rPr>
              <a:t>Reporter:</a:t>
            </a:r>
            <a:r>
              <a:rPr lang="en-US" altLang="zh-CN" sz="3200" dirty="0"/>
              <a:t> </a:t>
            </a:r>
            <a:r>
              <a:rPr lang="en-US" altLang="zh-CN" sz="3200" dirty="0">
                <a:solidFill>
                  <a:srgbClr val="FF0000"/>
                </a:solidFill>
              </a:rPr>
              <a:t>I heard that</a:t>
            </a:r>
            <a:r>
              <a:rPr lang="en-US" altLang="zh-CN" sz="3200" dirty="0"/>
              <a:t> </a:t>
            </a:r>
            <a:r>
              <a:rPr lang="en-US" altLang="zh-CN" sz="3200" dirty="0">
                <a:solidFill>
                  <a:srgbClr val="00B050"/>
                </a:solidFill>
              </a:rPr>
              <a:t>97.9 FM</a:t>
            </a:r>
            <a:r>
              <a:rPr lang="en-US" altLang="zh-CN" sz="3200" dirty="0"/>
              <a:t> is </a:t>
            </a:r>
            <a:r>
              <a:rPr lang="en-US" altLang="zh-CN" sz="3200" u="sng" dirty="0">
                <a:solidFill>
                  <a:schemeClr val="tx1"/>
                </a:solidFill>
                <a:sym typeface="+mn-ea"/>
              </a:rPr>
              <a:t>the most popular</a:t>
            </a:r>
            <a:r>
              <a:rPr lang="en-US" altLang="zh-CN" sz="3200" dirty="0" smtClean="0"/>
              <a:t>. </a:t>
            </a:r>
            <a:endParaRPr lang="en-US" altLang="zh-CN" sz="3200" dirty="0"/>
          </a:p>
          <a:p>
            <a:pPr>
              <a:lnSpc>
                <a:spcPct val="120000"/>
              </a:lnSpc>
            </a:pPr>
            <a:r>
              <a:rPr lang="en-US" altLang="zh-CN" sz="3200" dirty="0">
                <a:solidFill>
                  <a:srgbClr val="0070C0"/>
                </a:solidFill>
              </a:rPr>
              <a:t>Boy:</a:t>
            </a:r>
            <a:r>
              <a:rPr lang="en-US" altLang="zh-CN" sz="3200" dirty="0"/>
              <a:t> Yes, it is, but I think they </a:t>
            </a:r>
            <a:r>
              <a:rPr lang="en-US" altLang="zh-CN" sz="3200" dirty="0" smtClean="0"/>
              <a:t>play </a:t>
            </a:r>
            <a:r>
              <a:rPr lang="en-US" altLang="zh-CN" sz="3200" u="sng" dirty="0">
                <a:solidFill>
                  <a:schemeClr val="tx1"/>
                </a:solidFill>
                <a:sym typeface="+mn-ea"/>
              </a:rPr>
              <a:t>the most boring</a:t>
            </a:r>
            <a:r>
              <a:rPr lang="en-US" altLang="zh-CN" sz="3200" dirty="0" smtClean="0"/>
              <a:t> songs</a:t>
            </a:r>
            <a:r>
              <a:rPr lang="en-US" altLang="zh-CN" sz="3200" dirty="0"/>
              <a:t>.</a:t>
            </a:r>
            <a:endParaRPr lang="zh-CN" altLang="en-US" sz="3200" dirty="0"/>
          </a:p>
        </p:txBody>
      </p:sp>
      <p:sp>
        <p:nvSpPr>
          <p:cNvPr id="10" name="Rectangle 8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015682" y="4077155"/>
            <a:ext cx="3155181" cy="609398"/>
          </a:xfrm>
          <a:prstGeom prst="rect">
            <a:avLst/>
          </a:prstGeom>
          <a:solidFill>
            <a:srgbClr val="FFFFCC"/>
          </a:solidFill>
          <a:ln>
            <a:noFill/>
          </a:ln>
          <a:effectLst/>
        </p:spPr>
        <p:txBody>
          <a:bodyPr wrap="square">
            <a:spAutoFit/>
          </a:bodyPr>
          <a:p>
            <a:pPr>
              <a:lnSpc>
                <a:spcPct val="120000"/>
              </a:lnSpc>
            </a:pPr>
            <a:r>
              <a:rPr lang="en-US" altLang="zh-CN" sz="2800" i="1" dirty="0"/>
              <a:t>adv.</a:t>
            </a:r>
            <a:r>
              <a:rPr lang="en-US" altLang="zh-CN" sz="2800" dirty="0"/>
              <a:t> </a:t>
            </a:r>
            <a:r>
              <a:rPr lang="zh-CN" altLang="en-US" sz="2800" dirty="0"/>
              <a:t>相当</a:t>
            </a:r>
            <a:r>
              <a:rPr lang="en-US" altLang="zh-CN" sz="2800" dirty="0"/>
              <a:t>; </a:t>
            </a:r>
            <a:r>
              <a:rPr lang="zh-CN" altLang="en-US" sz="2800" dirty="0"/>
              <a:t>十分</a:t>
            </a:r>
            <a:r>
              <a:rPr lang="en-US" altLang="zh-CN" sz="2800" dirty="0"/>
              <a:t>; </a:t>
            </a:r>
            <a:r>
              <a:rPr lang="zh-CN" altLang="en-US" sz="2800" dirty="0"/>
              <a:t>很</a:t>
            </a:r>
            <a:endParaRPr lang="zh-CN" altLang="en-US" sz="2800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8" name="Text Box 4"/>
          <p:cNvSpPr txBox="1">
            <a:spLocks noChangeArrowheads="1"/>
          </p:cNvSpPr>
          <p:nvPr/>
        </p:nvSpPr>
        <p:spPr bwMode="auto">
          <a:xfrm>
            <a:off x="839470" y="404495"/>
            <a:ext cx="11333480" cy="1641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There is a dialogue between Greg and Helen. </a:t>
            </a:r>
            <a:endParaRPr lang="en-US" altLang="zh-CN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28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Greg is new in town. Helen is </a:t>
            </a:r>
            <a:r>
              <a:rPr lang="en-US" altLang="zh-CN" sz="28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one of his warm-hearted neighbors.</a:t>
            </a:r>
            <a:r>
              <a:rPr lang="en-US" altLang="zh-CN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zh-CN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Read the conversation and </a:t>
            </a:r>
            <a:r>
              <a:rPr lang="en-US" altLang="zh-CN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answer </a:t>
            </a:r>
            <a:r>
              <a:rPr lang="en-US" altLang="zh-CN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altLang="zh-CN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</a:t>
            </a:r>
            <a:r>
              <a:rPr lang="en-US" altLang="zh-CN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altLang="zh-CN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80" y="44450"/>
            <a:ext cx="845185" cy="845185"/>
          </a:xfrm>
          <a:prstGeom prst="rect">
            <a:avLst/>
          </a:prstGeom>
        </p:spPr>
      </p:pic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264333" y="2346852"/>
            <a:ext cx="10297144" cy="19742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742950" indent="-7429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sz="3400" dirty="0"/>
              <a:t>1. </a:t>
            </a:r>
            <a:r>
              <a:rPr lang="en-US" altLang="zh-CN" sz="3400" u="sng" dirty="0"/>
              <a:t>How does Greg like</a:t>
            </a:r>
            <a:r>
              <a:rPr lang="en-US" altLang="zh-CN" sz="3400" dirty="0"/>
              <a:t> the town?</a:t>
            </a:r>
            <a:endParaRPr lang="en-US" altLang="zh-CN" sz="3400" dirty="0"/>
          </a:p>
          <a:p>
            <a:pPr eaLnBrk="1" hangingPunct="1">
              <a:lnSpc>
                <a:spcPct val="120000"/>
              </a:lnSpc>
            </a:pPr>
            <a:endParaRPr lang="en-US" altLang="zh-CN" sz="3400" dirty="0" smtClean="0"/>
          </a:p>
          <a:p>
            <a:pPr eaLnBrk="1" hangingPunct="1">
              <a:lnSpc>
                <a:spcPct val="120000"/>
              </a:lnSpc>
            </a:pPr>
            <a:r>
              <a:rPr lang="en-US" altLang="zh-CN" sz="3400" dirty="0" smtClean="0"/>
              <a:t>2</a:t>
            </a:r>
            <a:r>
              <a:rPr lang="en-US" altLang="zh-CN" sz="3400" dirty="0"/>
              <a:t>. What does Helen tell Greg about the town</a:t>
            </a:r>
            <a:r>
              <a:rPr lang="en-US" altLang="zh-CN" sz="3400" dirty="0" smtClean="0"/>
              <a:t>?</a:t>
            </a:r>
            <a:endParaRPr lang="en-US" altLang="zh-CN" sz="3400" dirty="0"/>
          </a:p>
        </p:txBody>
      </p:sp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695960" y="4291330"/>
            <a:ext cx="11014710" cy="13468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sz="3400" dirty="0">
                <a:solidFill>
                  <a:srgbClr val="FF0000"/>
                </a:solidFill>
              </a:rPr>
              <a:t>She tells Greg about the best supermarket and the newest cinema.</a:t>
            </a:r>
            <a:endParaRPr lang="en-US" altLang="zh-CN" sz="3400" dirty="0">
              <a:solidFill>
                <a:srgbClr val="FF0000"/>
              </a:solidFill>
            </a:endParaRPr>
          </a:p>
        </p:txBody>
      </p:sp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624205" y="2994660"/>
            <a:ext cx="11392535" cy="718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sz="3400" dirty="0">
                <a:solidFill>
                  <a:srgbClr val="FF0000"/>
                </a:solidFill>
              </a:rPr>
              <a:t>He thinks it’s fantastic, but he doesn’t </a:t>
            </a:r>
            <a:r>
              <a:rPr lang="en-US" altLang="zh-CN" sz="3400" dirty="0" smtClean="0">
                <a:solidFill>
                  <a:srgbClr val="FF0000"/>
                </a:solidFill>
              </a:rPr>
              <a:t>know </a:t>
            </a:r>
            <a:r>
              <a:rPr lang="en-US" altLang="zh-CN" sz="3400" dirty="0">
                <a:solidFill>
                  <a:srgbClr val="FF0000"/>
                </a:solidFill>
              </a:rPr>
              <a:t>his way </a:t>
            </a:r>
            <a:r>
              <a:rPr lang="en-US" altLang="zh-CN" sz="3400" u="sng" dirty="0">
                <a:solidFill>
                  <a:srgbClr val="FF0000"/>
                </a:solidFill>
              </a:rPr>
              <a:t>around</a:t>
            </a:r>
            <a:r>
              <a:rPr lang="en-US" altLang="zh-CN" sz="3400" dirty="0">
                <a:solidFill>
                  <a:srgbClr val="FF0000"/>
                </a:solidFill>
              </a:rPr>
              <a:t>.</a:t>
            </a:r>
            <a:endParaRPr lang="en-US" altLang="zh-CN" sz="3400" dirty="0">
              <a:solidFill>
                <a:srgbClr val="FF0000"/>
              </a:solidFill>
            </a:endParaRPr>
          </a:p>
        </p:txBody>
      </p:sp>
      <p:sp>
        <p:nvSpPr>
          <p:cNvPr id="12" name="Text Box 6"/>
          <p:cNvSpPr txBox="1">
            <a:spLocks noChangeArrowheads="1"/>
          </p:cNvSpPr>
          <p:nvPr/>
        </p:nvSpPr>
        <p:spPr bwMode="auto">
          <a:xfrm>
            <a:off x="9840595" y="1412875"/>
            <a:ext cx="2021205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 sz="2800" dirty="0">
                <a:solidFill>
                  <a:srgbClr val="0000FF"/>
                </a:solidFill>
                <a:cs typeface="Times New Roman" panose="02020603050405020304" pitchFamily="18" charset="0"/>
              </a:rPr>
              <a:t>热心的邻居</a:t>
            </a:r>
            <a:endParaRPr kumimoji="1" lang="zh-CN" altLang="en-US" sz="2800" dirty="0">
              <a:solidFill>
                <a:srgbClr val="0000FF"/>
              </a:solidFill>
              <a:cs typeface="Times New Roman" panose="02020603050405020304" pitchFamily="18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微信图片_2023101811330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1770" y="332740"/>
            <a:ext cx="11633835" cy="5944870"/>
          </a:xfrm>
          <a:prstGeom prst="rect">
            <a:avLst/>
          </a:prstGeom>
        </p:spPr>
      </p:pic>
      <p:cxnSp>
        <p:nvCxnSpPr>
          <p:cNvPr id="3" name="直接连接符 2"/>
          <p:cNvCxnSpPr/>
          <p:nvPr/>
        </p:nvCxnSpPr>
        <p:spPr>
          <a:xfrm flipV="1">
            <a:off x="3730625" y="1484630"/>
            <a:ext cx="2221865" cy="1460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>
            <p:custDataLst>
              <p:tags r:id="rId2"/>
            </p:custDataLst>
          </p:nvPr>
        </p:nvCxnSpPr>
        <p:spPr>
          <a:xfrm flipV="1">
            <a:off x="3936365" y="1917065"/>
            <a:ext cx="3816350" cy="1460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>
            <p:custDataLst>
              <p:tags r:id="rId3"/>
            </p:custDataLst>
          </p:nvPr>
        </p:nvCxnSpPr>
        <p:spPr>
          <a:xfrm flipV="1">
            <a:off x="7896225" y="1917065"/>
            <a:ext cx="2448560" cy="2921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>
            <p:custDataLst>
              <p:tags r:id="rId4"/>
            </p:custDataLst>
          </p:nvPr>
        </p:nvCxnSpPr>
        <p:spPr>
          <a:xfrm flipV="1">
            <a:off x="4152265" y="2348865"/>
            <a:ext cx="5184140" cy="2984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>
            <p:custDataLst>
              <p:tags r:id="rId5"/>
            </p:custDataLst>
          </p:nvPr>
        </p:nvCxnSpPr>
        <p:spPr>
          <a:xfrm flipV="1">
            <a:off x="1919605" y="4004945"/>
            <a:ext cx="3168650" cy="2984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>
            <p:custDataLst>
              <p:tags r:id="rId6"/>
            </p:custDataLst>
          </p:nvPr>
        </p:nvCxnSpPr>
        <p:spPr>
          <a:xfrm flipV="1">
            <a:off x="1991995" y="5661025"/>
            <a:ext cx="2880360" cy="2984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>
            <p:custDataLst>
              <p:tags r:id="rId7"/>
            </p:custDataLst>
          </p:nvPr>
        </p:nvCxnSpPr>
        <p:spPr>
          <a:xfrm flipV="1">
            <a:off x="1991995" y="6165215"/>
            <a:ext cx="1656080" cy="2984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>
            <p:custDataLst>
              <p:tags r:id="rId8"/>
            </p:custDataLst>
          </p:nvPr>
        </p:nvCxnSpPr>
        <p:spPr>
          <a:xfrm flipV="1">
            <a:off x="10416540" y="1902460"/>
            <a:ext cx="792480" cy="1460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>
            <p:custDataLst>
              <p:tags r:id="rId9"/>
            </p:custDataLst>
          </p:nvPr>
        </p:nvCxnSpPr>
        <p:spPr>
          <a:xfrm flipV="1">
            <a:off x="10200640" y="2780665"/>
            <a:ext cx="1080135" cy="1460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>
            <p:custDataLst>
              <p:tags r:id="rId10"/>
            </p:custDataLst>
          </p:nvPr>
        </p:nvCxnSpPr>
        <p:spPr>
          <a:xfrm>
            <a:off x="3576320" y="4855210"/>
            <a:ext cx="1656080" cy="1397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13" name="Section A 2d">
            <a:hlinkClick r:id="" action="ppaction://media"/>
          </p:cNvPr>
          <p:cNvPicPr/>
          <p:nvPr>
            <a:audioFile r:link="rId11"/>
            <p:extLst>
              <p:ext uri="{DAA4B4D4-6D71-4841-9C94-3DE7FCFB9230}">
                <p14:media xmlns:p14="http://schemas.microsoft.com/office/powerpoint/2010/main" r:embed="rId12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9335770" y="332740"/>
            <a:ext cx="619125" cy="6191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49475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1">
                  <p:stCondLst>
                    <p:cond delay="indefinite"/>
                  </p:stCondLst>
                  <p:endCondLst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3" name="Rectangle 12"/>
          <p:cNvSpPr>
            <a:spLocks noChangeArrowheads="1"/>
          </p:cNvSpPr>
          <p:nvPr/>
        </p:nvSpPr>
        <p:spPr bwMode="auto">
          <a:xfrm>
            <a:off x="623570" y="1039495"/>
            <a:ext cx="11089005" cy="26104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marL="444500" indent="-4445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1425575" indent="-609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2214880" indent="-609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3003550" indent="-609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3792855" indent="-609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4250055" indent="-609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4707255" indent="-609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5164455" indent="-609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5621655" indent="-609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indent="-889000" eaLnBrk="1" hangingPunct="1">
              <a:lnSpc>
                <a:spcPct val="120000"/>
              </a:lnSpc>
            </a:pPr>
            <a:r>
              <a:rPr lang="en-US" altLang="zh-CN" sz="3600" dirty="0" smtClean="0">
                <a:sym typeface="+mn-ea"/>
              </a:rPr>
              <a:t>e.g. </a:t>
            </a:r>
            <a:r>
              <a:rPr lang="en-US" altLang="zh-CN" sz="3600" dirty="0" smtClean="0">
                <a:solidFill>
                  <a:srgbClr val="FF0000"/>
                </a:solidFill>
                <a:sym typeface="+mn-ea"/>
              </a:rPr>
              <a:t>Her </a:t>
            </a:r>
            <a:r>
              <a:rPr lang="en-US" altLang="zh-CN" sz="3600" dirty="0">
                <a:solidFill>
                  <a:srgbClr val="FF0000"/>
                </a:solidFill>
                <a:sym typeface="+mn-ea"/>
              </a:rPr>
              <a:t>youngest</a:t>
            </a:r>
            <a:r>
              <a:rPr lang="en-US" altLang="zh-CN" sz="3600" dirty="0">
                <a:sym typeface="+mn-ea"/>
              </a:rPr>
              <a:t> sister is eleven years old.</a:t>
            </a:r>
            <a:endParaRPr lang="en-US" altLang="zh-CN" sz="3600" dirty="0">
              <a:sym typeface="+mn-ea"/>
            </a:endParaRPr>
          </a:p>
          <a:p>
            <a:pPr indent="-889000" eaLnBrk="1" hangingPunct="1">
              <a:lnSpc>
                <a:spcPct val="120000"/>
              </a:lnSpc>
            </a:pPr>
            <a:r>
              <a:rPr lang="en-US" altLang="zh-CN" sz="3600" dirty="0" smtClean="0">
                <a:sym typeface="+mn-ea"/>
              </a:rPr>
              <a:t>e.g. </a:t>
            </a:r>
            <a:r>
              <a:rPr lang="en-US" altLang="zh-CN" sz="3600" dirty="0" smtClean="0">
                <a:solidFill>
                  <a:srgbClr val="FF0000"/>
                </a:solidFill>
                <a:sym typeface="+mn-ea"/>
              </a:rPr>
              <a:t>Jane’s </a:t>
            </a:r>
            <a:r>
              <a:rPr lang="en-US" altLang="zh-CN" sz="3600" dirty="0">
                <a:solidFill>
                  <a:srgbClr val="FF0000"/>
                </a:solidFill>
                <a:sym typeface="+mn-ea"/>
              </a:rPr>
              <a:t>youngest</a:t>
            </a:r>
            <a:r>
              <a:rPr lang="en-US" altLang="zh-CN" sz="3600" dirty="0">
                <a:sym typeface="+mn-ea"/>
              </a:rPr>
              <a:t> sister is eleven years old.</a:t>
            </a:r>
            <a:endParaRPr lang="en-US" altLang="zh-CN" sz="3600" dirty="0">
              <a:sym typeface="+mn-ea"/>
            </a:endParaRPr>
          </a:p>
          <a:p>
            <a:pPr indent="-889000" eaLnBrk="1" hangingPunct="1">
              <a:lnSpc>
                <a:spcPct val="120000"/>
              </a:lnSpc>
            </a:pPr>
            <a:r>
              <a:rPr lang="en-US" altLang="zh-CN" sz="3600" dirty="0" smtClean="0">
                <a:sym typeface="+mn-ea"/>
              </a:rPr>
              <a:t>e.g. Liu </a:t>
            </a:r>
            <a:r>
              <a:rPr lang="en-US" altLang="zh-CN" sz="3600" dirty="0">
                <a:sym typeface="+mn-ea"/>
              </a:rPr>
              <a:t>Jun ran </a:t>
            </a:r>
            <a:r>
              <a:rPr lang="en-US" altLang="zh-CN" sz="3600" dirty="0">
                <a:solidFill>
                  <a:srgbClr val="00B050"/>
                </a:solidFill>
                <a:sym typeface="+mn-ea"/>
              </a:rPr>
              <a:t>fastest</a:t>
            </a:r>
            <a:r>
              <a:rPr lang="en-US" altLang="zh-CN" sz="3600" dirty="0">
                <a:sym typeface="+mn-ea"/>
              </a:rPr>
              <a:t> in the race.</a:t>
            </a:r>
            <a:endParaRPr lang="en-US" altLang="zh-CN" sz="2800" dirty="0"/>
          </a:p>
          <a:p>
            <a:pPr marL="0" eaLnBrk="1" hangingPunct="1">
              <a:lnSpc>
                <a:spcPct val="120000"/>
              </a:lnSpc>
            </a:pPr>
            <a:endParaRPr lang="zh-CN" altLang="en-US" sz="2800" dirty="0"/>
          </a:p>
        </p:txBody>
      </p:sp>
      <p:sp>
        <p:nvSpPr>
          <p:cNvPr id="12" name="Text Box 22"/>
          <p:cNvSpPr txBox="1">
            <a:spLocks noChangeArrowheads="1"/>
          </p:cNvSpPr>
          <p:nvPr/>
        </p:nvSpPr>
        <p:spPr bwMode="auto">
          <a:xfrm>
            <a:off x="3143885" y="116840"/>
            <a:ext cx="6160770" cy="7067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4000" dirty="0">
                <a:solidFill>
                  <a:srgbClr val="0000FF"/>
                </a:solidFill>
              </a:rPr>
              <a:t>Can you find the rules?</a:t>
            </a:r>
            <a:endParaRPr lang="en-US" altLang="zh-CN" sz="4000" dirty="0">
              <a:solidFill>
                <a:srgbClr val="0000FF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95960" y="3213100"/>
            <a:ext cx="10685780" cy="228981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-889000" eaLnBrk="1" hangingPunct="1">
              <a:lnSpc>
                <a:spcPct val="120000"/>
              </a:lnSpc>
            </a:pPr>
            <a:r>
              <a:rPr lang="en-US" altLang="zh-CN" sz="2800" dirty="0">
                <a:sym typeface="+mn-ea"/>
              </a:rPr>
              <a:t>1) </a:t>
            </a:r>
            <a:r>
              <a:rPr lang="zh-CN" altLang="en-US" sz="2800" u="sng" dirty="0">
                <a:sym typeface="+mn-ea"/>
              </a:rPr>
              <a:t>形容词最高级</a:t>
            </a:r>
            <a:r>
              <a:rPr lang="zh-CN" altLang="en-US" sz="2800" dirty="0">
                <a:sym typeface="+mn-ea"/>
              </a:rPr>
              <a:t>前一般要加</a:t>
            </a:r>
            <a:r>
              <a:rPr lang="en-US" altLang="zh-CN" sz="2800" dirty="0">
                <a:solidFill>
                  <a:srgbClr val="FF0000"/>
                </a:solidFill>
                <a:sym typeface="+mn-ea"/>
              </a:rPr>
              <a:t>the</a:t>
            </a:r>
            <a:r>
              <a:rPr lang="en-US" altLang="zh-CN" sz="2800" dirty="0">
                <a:sym typeface="+mn-ea"/>
              </a:rPr>
              <a:t>, </a:t>
            </a:r>
            <a:r>
              <a:rPr lang="zh-CN" altLang="en-US" sz="2800" dirty="0">
                <a:sym typeface="+mn-ea"/>
              </a:rPr>
              <a:t>但如果其前有</a:t>
            </a:r>
            <a:r>
              <a:rPr lang="zh-CN" altLang="en-US" sz="2800" dirty="0">
                <a:solidFill>
                  <a:srgbClr val="FF0000"/>
                </a:solidFill>
                <a:sym typeface="+mn-ea"/>
              </a:rPr>
              <a:t>形容词性物主代词</a:t>
            </a:r>
            <a:r>
              <a:rPr lang="zh-CN" altLang="en-US" sz="2800" dirty="0">
                <a:sym typeface="+mn-ea"/>
              </a:rPr>
              <a:t>或</a:t>
            </a:r>
            <a:r>
              <a:rPr lang="zh-CN" altLang="en-US" sz="2800" dirty="0">
                <a:solidFill>
                  <a:srgbClr val="FF0000"/>
                </a:solidFill>
                <a:sym typeface="+mn-ea"/>
              </a:rPr>
              <a:t>名词所有格</a:t>
            </a:r>
            <a:r>
              <a:rPr lang="zh-CN" altLang="en-US" sz="2800" dirty="0">
                <a:sym typeface="+mn-ea"/>
              </a:rPr>
              <a:t>等修饰语时</a:t>
            </a:r>
            <a:r>
              <a:rPr lang="en-US" altLang="zh-CN" sz="2800" dirty="0">
                <a:sym typeface="+mn-ea"/>
              </a:rPr>
              <a:t>, </a:t>
            </a:r>
            <a:r>
              <a:rPr lang="zh-CN" altLang="en-US" sz="2800" dirty="0">
                <a:sym typeface="+mn-ea"/>
              </a:rPr>
              <a:t>则</a:t>
            </a:r>
            <a:r>
              <a:rPr lang="zh-CN" altLang="en-US" sz="2800" dirty="0" smtClean="0">
                <a:sym typeface="+mn-ea"/>
              </a:rPr>
              <a:t>不用加</a:t>
            </a:r>
            <a:r>
              <a:rPr lang="en-US" altLang="zh-CN" sz="2800" dirty="0">
                <a:sym typeface="+mn-ea"/>
              </a:rPr>
              <a:t>the</a:t>
            </a:r>
            <a:r>
              <a:rPr lang="zh-CN" altLang="en-US" sz="2800" dirty="0">
                <a:sym typeface="+mn-ea"/>
              </a:rPr>
              <a:t>。</a:t>
            </a:r>
            <a:endParaRPr lang="zh-CN" altLang="en-US" sz="2800" dirty="0">
              <a:sym typeface="+mn-ea"/>
            </a:endParaRPr>
          </a:p>
          <a:p>
            <a:pPr indent="-889000" eaLnBrk="1" hangingPunct="1">
              <a:lnSpc>
                <a:spcPct val="120000"/>
              </a:lnSpc>
            </a:pPr>
            <a:r>
              <a:rPr lang="en-US" altLang="zh-CN" sz="2800" dirty="0">
                <a:sym typeface="+mn-ea"/>
              </a:rPr>
              <a:t>2)</a:t>
            </a:r>
            <a:r>
              <a:rPr lang="en-US" altLang="zh-CN" sz="2800" dirty="0">
                <a:solidFill>
                  <a:srgbClr val="FF0000"/>
                </a:solidFill>
                <a:sym typeface="+mn-ea"/>
              </a:rPr>
              <a:t> </a:t>
            </a:r>
            <a:r>
              <a:rPr lang="zh-CN" altLang="en-US" sz="2800" u="sng" dirty="0" smtClean="0">
                <a:sym typeface="+mn-ea"/>
              </a:rPr>
              <a:t>副</a:t>
            </a:r>
            <a:r>
              <a:rPr lang="zh-CN" altLang="en-US" sz="2800" u="sng" dirty="0">
                <a:sym typeface="+mn-ea"/>
              </a:rPr>
              <a:t>词最高级</a:t>
            </a:r>
            <a:r>
              <a:rPr lang="zh-CN" altLang="en-US" sz="2800" dirty="0">
                <a:sym typeface="+mn-ea"/>
              </a:rPr>
              <a:t>前面可以加</a:t>
            </a:r>
            <a:r>
              <a:rPr lang="en-US" altLang="zh-CN" sz="2800" dirty="0">
                <a:sym typeface="+mn-ea"/>
              </a:rPr>
              <a:t>the, </a:t>
            </a:r>
            <a:r>
              <a:rPr lang="zh-CN" altLang="en-US" sz="2800" dirty="0">
                <a:sym typeface="+mn-ea"/>
              </a:rPr>
              <a:t>也可以</a:t>
            </a:r>
            <a:r>
              <a:rPr lang="zh-CN" altLang="en-US" sz="2800" dirty="0">
                <a:solidFill>
                  <a:srgbClr val="00B050"/>
                </a:solidFill>
                <a:sym typeface="+mn-ea"/>
              </a:rPr>
              <a:t>省略</a:t>
            </a:r>
            <a:r>
              <a:rPr lang="zh-CN" altLang="en-US" sz="2800" dirty="0" smtClean="0">
                <a:sym typeface="+mn-ea"/>
              </a:rPr>
              <a:t>。</a:t>
            </a:r>
            <a:r>
              <a:rPr lang="en-US" altLang="zh-CN" sz="2800" dirty="0" smtClean="0">
                <a:sym typeface="+mn-ea"/>
              </a:rPr>
              <a:t> </a:t>
            </a:r>
            <a:endParaRPr lang="zh-CN" altLang="en-US" sz="2800" dirty="0"/>
          </a:p>
          <a:p>
            <a:pPr indent="-889000" eaLnBrk="1" hangingPunct="1">
              <a:lnSpc>
                <a:spcPct val="120000"/>
              </a:lnSpc>
            </a:pPr>
            <a:endParaRPr lang="zh-CN" altLang="en-US" sz="2800" dirty="0"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432175" y="692785"/>
            <a:ext cx="6096000" cy="6140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dirty="0">
                <a:solidFill>
                  <a:schemeClr val="tx1"/>
                </a:solidFill>
                <a:sym typeface="+mn-ea"/>
              </a:rPr>
              <a:t>形容词</a:t>
            </a:r>
            <a:r>
              <a:rPr lang="en-US" altLang="zh-CN" dirty="0">
                <a:solidFill>
                  <a:schemeClr val="tx1"/>
                </a:solidFill>
                <a:sym typeface="+mn-ea"/>
              </a:rPr>
              <a:t>/</a:t>
            </a:r>
            <a:r>
              <a:rPr lang="zh-CN" altLang="en-US" dirty="0">
                <a:solidFill>
                  <a:schemeClr val="tx1"/>
                </a:solidFill>
                <a:sym typeface="+mn-ea"/>
              </a:rPr>
              <a:t>副词最高级用法</a:t>
            </a:r>
            <a:endParaRPr lang="zh-CN" altLang="en-US" dirty="0">
              <a:solidFill>
                <a:schemeClr val="tx1"/>
              </a:solidFill>
              <a:sym typeface="+mn-ea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3" name="Rectangle 5"/>
          <p:cNvSpPr>
            <a:spLocks noChangeArrowheads="1"/>
          </p:cNvSpPr>
          <p:nvPr/>
        </p:nvSpPr>
        <p:spPr bwMode="auto">
          <a:xfrm>
            <a:off x="459105" y="467360"/>
            <a:ext cx="10893425" cy="56845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ctr">
            <a:spAutoFit/>
          </a:bodyPr>
          <a:lstStyle/>
          <a:p>
            <a:pPr eaLnBrk="1" hangingPunct="1">
              <a:lnSpc>
                <a:spcPct val="120000"/>
              </a:lnSpc>
            </a:pPr>
            <a:r>
              <a:rPr lang="en-US" altLang="zh-CN" sz="2800" dirty="0">
                <a:sym typeface="+mn-ea"/>
              </a:rPr>
              <a:t>3) </a:t>
            </a:r>
            <a:r>
              <a:rPr lang="zh-CN" altLang="en-US" sz="2800" dirty="0">
                <a:sym typeface="+mn-ea"/>
              </a:rPr>
              <a:t>形容词和副词的最高级常与</a:t>
            </a:r>
            <a:r>
              <a:rPr lang="zh-CN" altLang="en-US" sz="2800" dirty="0">
                <a:solidFill>
                  <a:srgbClr val="F7860C"/>
                </a:solidFill>
                <a:sym typeface="+mn-ea"/>
              </a:rPr>
              <a:t>介词短语</a:t>
            </a:r>
            <a:r>
              <a:rPr lang="zh-CN" altLang="en-US" sz="2800" dirty="0">
                <a:sym typeface="+mn-ea"/>
              </a:rPr>
              <a:t>连用</a:t>
            </a:r>
            <a:r>
              <a:rPr lang="en-US" altLang="zh-CN" sz="2800" dirty="0">
                <a:sym typeface="+mn-ea"/>
              </a:rPr>
              <a:t>, </a:t>
            </a:r>
            <a:r>
              <a:rPr lang="zh-CN" altLang="en-US" sz="2800" dirty="0">
                <a:solidFill>
                  <a:srgbClr val="F7860C"/>
                </a:solidFill>
                <a:sym typeface="+mn-ea"/>
              </a:rPr>
              <a:t>说明比较的范围</a:t>
            </a:r>
            <a:r>
              <a:rPr lang="zh-CN" altLang="en-US" sz="2800" dirty="0">
                <a:sym typeface="+mn-ea"/>
              </a:rPr>
              <a:t>。</a:t>
            </a:r>
            <a:endParaRPr lang="en-US" altLang="zh-CN" sz="2800" dirty="0"/>
          </a:p>
          <a:p>
            <a:pPr eaLnBrk="1" hangingPunct="1">
              <a:lnSpc>
                <a:spcPct val="120000"/>
              </a:lnSpc>
            </a:pPr>
            <a:r>
              <a:rPr lang="en-US" altLang="zh-CN" sz="2800" dirty="0">
                <a:sym typeface="+mn-ea"/>
              </a:rPr>
              <a:t>    </a:t>
            </a:r>
            <a:r>
              <a:rPr lang="zh-CN" altLang="en-US" sz="2800" dirty="0">
                <a:sym typeface="+mn-ea"/>
              </a:rPr>
              <a:t>一般情况下</a:t>
            </a:r>
            <a:r>
              <a:rPr lang="en-US" altLang="zh-CN" sz="2800" dirty="0">
                <a:sym typeface="+mn-ea"/>
              </a:rPr>
              <a:t>, </a:t>
            </a:r>
            <a:r>
              <a:rPr lang="zh-CN" altLang="en-US" sz="2800" dirty="0">
                <a:sym typeface="+mn-ea"/>
              </a:rPr>
              <a:t>如果主语与介词短语中的名词属于</a:t>
            </a:r>
            <a:r>
              <a:rPr lang="zh-CN" altLang="en-US" sz="2800" dirty="0">
                <a:solidFill>
                  <a:srgbClr val="F7860C"/>
                </a:solidFill>
                <a:sym typeface="+mn-ea"/>
              </a:rPr>
              <a:t>同一类</a:t>
            </a:r>
            <a:r>
              <a:rPr lang="en-US" altLang="zh-CN" sz="2800" dirty="0">
                <a:solidFill>
                  <a:srgbClr val="F7860C"/>
                </a:solidFill>
                <a:sym typeface="+mn-ea"/>
              </a:rPr>
              <a:t>, </a:t>
            </a:r>
            <a:r>
              <a:rPr lang="zh-CN" altLang="en-US" sz="2800" dirty="0">
                <a:solidFill>
                  <a:srgbClr val="F7860C"/>
                </a:solidFill>
                <a:sym typeface="+mn-ea"/>
              </a:rPr>
              <a:t>用</a:t>
            </a:r>
            <a:r>
              <a:rPr lang="en-US" altLang="zh-CN" sz="2800" dirty="0">
                <a:solidFill>
                  <a:srgbClr val="F7860C"/>
                </a:solidFill>
                <a:sym typeface="+mn-ea"/>
              </a:rPr>
              <a:t>of</a:t>
            </a:r>
            <a:r>
              <a:rPr lang="en-US" altLang="zh-CN" sz="2800" dirty="0">
                <a:sym typeface="+mn-ea"/>
              </a:rPr>
              <a:t>; </a:t>
            </a:r>
            <a:endParaRPr lang="en-US" altLang="zh-CN" sz="2800" dirty="0">
              <a:sym typeface="+mn-ea"/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sz="2800" dirty="0">
                <a:sym typeface="+mn-ea"/>
              </a:rPr>
              <a:t>     </a:t>
            </a:r>
            <a:r>
              <a:rPr lang="zh-CN" altLang="en-US" sz="2800" dirty="0">
                <a:sym typeface="+mn-ea"/>
              </a:rPr>
              <a:t>如果</a:t>
            </a:r>
            <a:r>
              <a:rPr lang="zh-CN" altLang="en-US" sz="2800" dirty="0">
                <a:solidFill>
                  <a:srgbClr val="F7860C"/>
                </a:solidFill>
                <a:sym typeface="+mn-ea"/>
              </a:rPr>
              <a:t>不是同一类</a:t>
            </a:r>
            <a:r>
              <a:rPr lang="en-US" altLang="zh-CN" sz="2800" dirty="0">
                <a:solidFill>
                  <a:srgbClr val="F7860C"/>
                </a:solidFill>
                <a:sym typeface="+mn-ea"/>
              </a:rPr>
              <a:t>, </a:t>
            </a:r>
            <a:r>
              <a:rPr lang="zh-CN" altLang="en-US" sz="2800" dirty="0">
                <a:solidFill>
                  <a:srgbClr val="F7860C"/>
                </a:solidFill>
                <a:sym typeface="+mn-ea"/>
              </a:rPr>
              <a:t>用</a:t>
            </a:r>
            <a:r>
              <a:rPr lang="en-US" altLang="zh-CN" sz="2800" dirty="0">
                <a:solidFill>
                  <a:srgbClr val="F7860C"/>
                </a:solidFill>
                <a:sym typeface="+mn-ea"/>
              </a:rPr>
              <a:t>in</a:t>
            </a:r>
            <a:r>
              <a:rPr lang="zh-CN" altLang="en-US" sz="2800" dirty="0" smtClean="0">
                <a:sym typeface="+mn-ea"/>
              </a:rPr>
              <a:t>。</a:t>
            </a:r>
            <a:endParaRPr lang="zh-CN" altLang="en-US" sz="2800" dirty="0"/>
          </a:p>
          <a:p>
            <a:pPr eaLnBrk="1" hangingPunct="1">
              <a:lnSpc>
                <a:spcPct val="120000"/>
              </a:lnSpc>
            </a:pPr>
            <a:r>
              <a:rPr lang="en-US" altLang="zh-CN" sz="2800" dirty="0">
                <a:sym typeface="+mn-ea"/>
              </a:rPr>
              <a:t>    </a:t>
            </a:r>
            <a:r>
              <a:rPr lang="en-US" altLang="zh-CN" sz="2800" dirty="0" smtClean="0">
                <a:sym typeface="+mn-ea"/>
              </a:rPr>
              <a:t>e.g. Jim </a:t>
            </a:r>
            <a:r>
              <a:rPr lang="en-US" altLang="zh-CN" sz="2800" dirty="0">
                <a:sym typeface="+mn-ea"/>
              </a:rPr>
              <a:t>jumps (the) highest</a:t>
            </a:r>
            <a:r>
              <a:rPr lang="en-US" altLang="zh-CN" sz="2800" dirty="0">
                <a:solidFill>
                  <a:srgbClr val="F7860C"/>
                </a:solidFill>
                <a:sym typeface="+mn-ea"/>
              </a:rPr>
              <a:t> of </a:t>
            </a:r>
            <a:r>
              <a:rPr lang="en-US" altLang="zh-CN" sz="2800" dirty="0">
                <a:sym typeface="+mn-ea"/>
              </a:rPr>
              <a:t>all the boys.</a:t>
            </a:r>
            <a:endParaRPr lang="en-US" altLang="zh-CN" sz="2800" dirty="0">
              <a:sym typeface="+mn-ea"/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sz="2800" dirty="0" smtClean="0">
                <a:sym typeface="+mn-ea"/>
              </a:rPr>
              <a:t>    e.g. Tina </a:t>
            </a:r>
            <a:r>
              <a:rPr lang="en-US" altLang="zh-CN" sz="2800" dirty="0">
                <a:sym typeface="+mn-ea"/>
              </a:rPr>
              <a:t>is the most outgoing </a:t>
            </a:r>
            <a:r>
              <a:rPr lang="en-US" altLang="zh-CN" sz="2800" dirty="0">
                <a:solidFill>
                  <a:srgbClr val="F7860C"/>
                </a:solidFill>
                <a:sym typeface="+mn-ea"/>
              </a:rPr>
              <a:t>in</a:t>
            </a:r>
            <a:r>
              <a:rPr lang="en-US" altLang="zh-CN" sz="2800" dirty="0">
                <a:sym typeface="+mn-ea"/>
              </a:rPr>
              <a:t> her family.</a:t>
            </a:r>
            <a:endParaRPr lang="en-US" altLang="zh-CN" sz="2800" dirty="0">
              <a:sym typeface="+mn-ea"/>
            </a:endParaRPr>
          </a:p>
          <a:p>
            <a:pPr eaLnBrk="1" hangingPunct="1">
              <a:lnSpc>
                <a:spcPct val="120000"/>
              </a:lnSpc>
            </a:pPr>
            <a:endParaRPr lang="en-US" altLang="zh-CN" sz="2800" dirty="0"/>
          </a:p>
          <a:p>
            <a:pPr marL="0" indent="0"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en-US" sz="2800" dirty="0">
                <a:solidFill>
                  <a:schemeClr val="tx1"/>
                </a:solidFill>
              </a:rPr>
              <a:t>4)</a:t>
            </a:r>
            <a:r>
              <a:rPr lang="en-US" sz="2800" dirty="0">
                <a:solidFill>
                  <a:srgbClr val="0000FF"/>
                </a:solidFill>
              </a:rPr>
              <a:t> </a:t>
            </a:r>
            <a:r>
              <a:rPr lang="zh-CN" altLang="en-US" sz="2800" dirty="0"/>
              <a:t>有时最高级和比较级可以转换</a:t>
            </a:r>
            <a:r>
              <a:rPr lang="zh-CN" altLang="en-US" sz="2800" dirty="0" smtClean="0"/>
              <a:t>。</a:t>
            </a:r>
            <a:endParaRPr lang="zh-CN" altLang="en-US" sz="2800" dirty="0"/>
          </a:p>
          <a:p>
            <a:pPr>
              <a:lnSpc>
                <a:spcPct val="120000"/>
              </a:lnSpc>
            </a:pPr>
            <a:r>
              <a:rPr lang="en-US" altLang="zh-CN" sz="2800" dirty="0" smtClean="0">
                <a:sym typeface="+mn-ea"/>
              </a:rPr>
              <a:t> e.g. </a:t>
            </a:r>
            <a:r>
              <a:rPr lang="en-US" altLang="zh-CN" sz="2800" dirty="0" smtClean="0"/>
              <a:t>This </a:t>
            </a:r>
            <a:r>
              <a:rPr lang="en-US" altLang="zh-CN" sz="2800" dirty="0"/>
              <a:t>car runs </a:t>
            </a:r>
            <a:r>
              <a:rPr lang="en-US" altLang="zh-CN" sz="2800" dirty="0">
                <a:solidFill>
                  <a:srgbClr val="FF0000"/>
                </a:solidFill>
              </a:rPr>
              <a:t>(the) fastest</a:t>
            </a:r>
            <a:r>
              <a:rPr lang="en-US" altLang="zh-CN" sz="2800" dirty="0"/>
              <a:t> of all the cars. </a:t>
            </a:r>
            <a:endParaRPr lang="en-US" altLang="zh-CN" sz="2800" dirty="0"/>
          </a:p>
          <a:p>
            <a:pPr>
              <a:lnSpc>
                <a:spcPct val="120000"/>
              </a:lnSpc>
            </a:pPr>
            <a:r>
              <a:rPr lang="en-US" altLang="zh-CN" sz="2800" dirty="0" smtClean="0"/>
              <a:t>     = </a:t>
            </a:r>
            <a:r>
              <a:rPr lang="en-US" altLang="zh-CN" sz="2800" dirty="0"/>
              <a:t>This car runs </a:t>
            </a:r>
            <a:r>
              <a:rPr lang="en-US" altLang="zh-CN" sz="2800" dirty="0">
                <a:solidFill>
                  <a:srgbClr val="FF0000"/>
                </a:solidFill>
              </a:rPr>
              <a:t>faster</a:t>
            </a:r>
            <a:r>
              <a:rPr lang="en-US" altLang="zh-CN" sz="2800" dirty="0"/>
              <a:t> than other cars. </a:t>
            </a:r>
            <a:endParaRPr lang="en-US" altLang="zh-CN" sz="2800" dirty="0" smtClean="0"/>
          </a:p>
          <a:p>
            <a:pPr>
              <a:lnSpc>
                <a:spcPct val="120000"/>
              </a:lnSpc>
            </a:pPr>
            <a:r>
              <a:rPr lang="en-US" altLang="zh-CN" sz="2800" dirty="0" smtClean="0"/>
              <a:t>       /</a:t>
            </a:r>
            <a:r>
              <a:rPr lang="en-US" altLang="zh-CN" sz="2800" dirty="0"/>
              <a:t>This car runs </a:t>
            </a:r>
            <a:r>
              <a:rPr lang="en-US" altLang="zh-CN" sz="2800" dirty="0">
                <a:solidFill>
                  <a:srgbClr val="FF0000"/>
                </a:solidFill>
              </a:rPr>
              <a:t>faster</a:t>
            </a:r>
            <a:r>
              <a:rPr lang="en-US" altLang="zh-CN" sz="2800" dirty="0"/>
              <a:t> than any other car</a:t>
            </a:r>
            <a:r>
              <a:rPr lang="en-US" altLang="zh-CN" sz="2800" dirty="0" smtClean="0"/>
              <a:t>.</a:t>
            </a:r>
            <a:endParaRPr lang="en-US" altLang="zh-CN" sz="2800" dirty="0" smtClean="0"/>
          </a:p>
          <a:p>
            <a:pPr marL="0" indent="0">
              <a:lnSpc>
                <a:spcPct val="120000"/>
              </a:lnSpc>
              <a:buFont typeface="Wingdings" panose="05000000000000000000" pitchFamily="2" charset="2"/>
              <a:buNone/>
            </a:pPr>
            <a:endParaRPr lang="en-US" altLang="zh-CN" sz="2800" dirty="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2"/>
          <p:cNvSpPr>
            <a:spLocks noChangeArrowheads="1"/>
          </p:cNvSpPr>
          <p:nvPr/>
        </p:nvSpPr>
        <p:spPr bwMode="auto">
          <a:xfrm>
            <a:off x="1857627" y="1053033"/>
            <a:ext cx="9161756" cy="143986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anchor="ctr"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5000"/>
              </a:lnSpc>
            </a:pP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</a:rPr>
              <a:t>Fill in the blanks with the correct forms of the words in brackets. </a:t>
            </a:r>
            <a:endParaRPr lang="en-US" altLang="zh-CN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9221" name="Text Box 5"/>
          <p:cNvSpPr txBox="1">
            <a:spLocks noChangeArrowheads="1"/>
          </p:cNvSpPr>
          <p:nvPr/>
        </p:nvSpPr>
        <p:spPr bwMode="auto">
          <a:xfrm>
            <a:off x="623392" y="2492896"/>
            <a:ext cx="11017224" cy="30441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46405" indent="-446405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1329055" indent="-609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2117725" indent="-609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2907030" indent="-609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3695700" indent="-609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4152900" indent="-609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4610100" indent="-609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5067300" indent="-609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5524500" indent="-609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dirty="0"/>
              <a:t>1. We went to </a:t>
            </a:r>
            <a:r>
              <a:rPr lang="en-US" altLang="zh-CN" dirty="0">
                <a:solidFill>
                  <a:schemeClr val="tx1"/>
                </a:solidFill>
              </a:rPr>
              <a:t>the</a:t>
            </a:r>
            <a:r>
              <a:rPr lang="en-US" altLang="zh-CN" dirty="0"/>
              <a:t> ______ (bad) restaurant in town last night. Th</a:t>
            </a:r>
            <a:r>
              <a:rPr lang="en-US" altLang="zh-CN" dirty="0">
                <a:solidFill>
                  <a:schemeClr val="tx1"/>
                </a:solidFill>
              </a:rPr>
              <a:t>e </a:t>
            </a:r>
            <a:r>
              <a:rPr lang="en-US" altLang="zh-CN" u="sng" dirty="0">
                <a:solidFill>
                  <a:schemeClr val="tx1"/>
                </a:solidFill>
              </a:rPr>
              <a:t>menu</a:t>
            </a:r>
            <a:r>
              <a:rPr lang="en-US" altLang="zh-CN" dirty="0">
                <a:solidFill>
                  <a:schemeClr val="tx1"/>
                </a:solidFill>
              </a:rPr>
              <a:t> had only 10 dishes and the </a:t>
            </a:r>
            <a:r>
              <a:rPr lang="en-US" altLang="zh-CN" u="sng" dirty="0">
                <a:solidFill>
                  <a:schemeClr val="tx1"/>
                </a:solidFill>
              </a:rPr>
              <a:t>service</a:t>
            </a:r>
            <a:r>
              <a:rPr lang="en-US" altLang="zh-CN" dirty="0">
                <a:solidFill>
                  <a:schemeClr val="tx1"/>
                </a:solidFill>
              </a:rPr>
              <a:t> wa</a:t>
            </a:r>
            <a:r>
              <a:rPr lang="en-US" altLang="zh-CN" dirty="0"/>
              <a:t>s </a:t>
            </a:r>
            <a:r>
              <a:rPr lang="en-US" altLang="zh-CN" dirty="0">
                <a:solidFill>
                  <a:srgbClr val="0000FF"/>
                </a:solidFill>
              </a:rPr>
              <a:t>not</a:t>
            </a:r>
            <a:r>
              <a:rPr lang="en-US" altLang="zh-CN" dirty="0"/>
              <a:t> good </a:t>
            </a:r>
            <a:r>
              <a:rPr lang="en-US" altLang="zh-CN" dirty="0">
                <a:solidFill>
                  <a:srgbClr val="0000FF"/>
                </a:solidFill>
              </a:rPr>
              <a:t>at all</a:t>
            </a:r>
            <a:r>
              <a:rPr lang="en-US" altLang="zh-CN" dirty="0" smtClean="0"/>
              <a:t>!</a:t>
            </a:r>
            <a:endParaRPr lang="en-US" altLang="zh-CN" dirty="0"/>
          </a:p>
          <a:p>
            <a:pPr eaLnBrk="1" hangingPunct="1">
              <a:lnSpc>
                <a:spcPct val="120000"/>
              </a:lnSpc>
            </a:pPr>
            <a:r>
              <a:rPr lang="en-US" altLang="zh-CN" dirty="0"/>
              <a:t>2. Blue Moon is ______ (good), </a:t>
            </a:r>
            <a:r>
              <a:rPr lang="en-US" altLang="zh-CN" dirty="0" smtClean="0"/>
              <a:t>but Miller’s </a:t>
            </a:r>
            <a:r>
              <a:rPr lang="en-US" altLang="zh-CN" dirty="0"/>
              <a:t>is ________ (good) in town. </a:t>
            </a:r>
            <a:endParaRPr lang="en-US" altLang="zh-CN" dirty="0"/>
          </a:p>
        </p:txBody>
      </p:sp>
      <p:sp>
        <p:nvSpPr>
          <p:cNvPr id="10" name="Text Box 20"/>
          <p:cNvSpPr txBox="1">
            <a:spLocks noChangeArrowheads="1"/>
          </p:cNvSpPr>
          <p:nvPr/>
        </p:nvSpPr>
        <p:spPr bwMode="auto">
          <a:xfrm>
            <a:off x="3585212" y="4264440"/>
            <a:ext cx="136842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dirty="0">
                <a:solidFill>
                  <a:srgbClr val="FF0000"/>
                </a:solidFill>
              </a:rPr>
              <a:t>good</a:t>
            </a:r>
            <a:endParaRPr lang="en-US" altLang="zh-CN" dirty="0">
              <a:solidFill>
                <a:srgbClr val="FF0000"/>
              </a:solidFill>
            </a:endParaRPr>
          </a:p>
        </p:txBody>
      </p:sp>
      <p:sp>
        <p:nvSpPr>
          <p:cNvPr id="12" name="Text Box 22"/>
          <p:cNvSpPr txBox="1">
            <a:spLocks noChangeArrowheads="1"/>
          </p:cNvSpPr>
          <p:nvPr/>
        </p:nvSpPr>
        <p:spPr bwMode="auto">
          <a:xfrm>
            <a:off x="3767861" y="2532190"/>
            <a:ext cx="131104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dirty="0">
                <a:solidFill>
                  <a:srgbClr val="FF0000"/>
                </a:solidFill>
              </a:rPr>
              <a:t>worst</a:t>
            </a:r>
            <a:endParaRPr lang="en-US" altLang="zh-CN" dirty="0">
              <a:solidFill>
                <a:srgbClr val="FF0000"/>
              </a:solidFill>
            </a:endParaRPr>
          </a:p>
        </p:txBody>
      </p:sp>
      <p:sp>
        <p:nvSpPr>
          <p:cNvPr id="11" name="Text Box 22"/>
          <p:cNvSpPr txBox="1">
            <a:spLocks noChangeArrowheads="1"/>
          </p:cNvSpPr>
          <p:nvPr/>
        </p:nvSpPr>
        <p:spPr bwMode="auto">
          <a:xfrm>
            <a:off x="8760296" y="4324284"/>
            <a:ext cx="19431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dirty="0">
                <a:solidFill>
                  <a:srgbClr val="FF0000"/>
                </a:solidFill>
              </a:rPr>
              <a:t>the best</a:t>
            </a:r>
            <a:endParaRPr lang="en-US" altLang="zh-CN" dirty="0">
              <a:solidFill>
                <a:srgbClr val="FF0000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686" y="1082522"/>
            <a:ext cx="1219099" cy="1219099"/>
          </a:xfrm>
          <a:prstGeom prst="rect">
            <a:avLst/>
          </a:prstGeom>
        </p:spPr>
      </p:pic>
      <p:sp>
        <p:nvSpPr>
          <p:cNvPr id="3" name="圆角矩形标注 2"/>
          <p:cNvSpPr/>
          <p:nvPr/>
        </p:nvSpPr>
        <p:spPr>
          <a:xfrm>
            <a:off x="2208207" y="3795650"/>
            <a:ext cx="1466694" cy="612648"/>
          </a:xfrm>
          <a:prstGeom prst="wedgeRoundRectCallout">
            <a:avLst>
              <a:gd name="adj1" fmla="val -20797"/>
              <a:gd name="adj2" fmla="val -81654"/>
              <a:gd name="adj3" fmla="val 16667"/>
            </a:avLst>
          </a:prstGeom>
          <a:solidFill>
            <a:srgbClr val="FFFF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zh-CN" alt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菜单</a:t>
            </a:r>
            <a:endParaRPr lang="zh-CN" altLang="en-US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圆角矩形标注 13"/>
          <p:cNvSpPr/>
          <p:nvPr/>
        </p:nvSpPr>
        <p:spPr>
          <a:xfrm>
            <a:off x="7573010" y="3789045"/>
            <a:ext cx="1383030" cy="612775"/>
          </a:xfrm>
          <a:prstGeom prst="wedgeRoundRectCallout">
            <a:avLst>
              <a:gd name="adj1" fmla="val -5696"/>
              <a:gd name="adj2" fmla="val -69532"/>
              <a:gd name="adj3" fmla="val 16667"/>
            </a:avLst>
          </a:prstGeom>
          <a:solidFill>
            <a:srgbClr val="FFFF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zh-CN" alt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服务</a:t>
            </a:r>
            <a:endParaRPr lang="zh-CN" altLang="en-US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3" name="Text Box 5"/>
          <p:cNvSpPr txBox="1">
            <a:spLocks noChangeArrowheads="1"/>
          </p:cNvSpPr>
          <p:nvPr/>
        </p:nvSpPr>
        <p:spPr bwMode="auto">
          <a:xfrm>
            <a:off x="356680" y="2076768"/>
            <a:ext cx="11449271" cy="5920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zh-CN" sz="3200" dirty="0">
                <a:solidFill>
                  <a:srgbClr val="0000FF"/>
                </a:solidFill>
                <a:latin typeface="+mn-lt"/>
              </a:rPr>
              <a:t>Introduce the three movie theaters to your </a:t>
            </a:r>
            <a:r>
              <a:rPr lang="en-US" altLang="zh-CN" sz="3200" dirty="0" smtClean="0">
                <a:solidFill>
                  <a:srgbClr val="0000FF"/>
                </a:solidFill>
                <a:latin typeface="+mn-lt"/>
              </a:rPr>
              <a:t>partner. </a:t>
            </a:r>
            <a:endParaRPr lang="zh-CN" altLang="en-US" sz="3200" dirty="0">
              <a:latin typeface="+mn-lt"/>
            </a:endParaRPr>
          </a:p>
        </p:txBody>
      </p:sp>
      <p:sp>
        <p:nvSpPr>
          <p:cNvPr id="89094" name="Text Box 6"/>
          <p:cNvSpPr txBox="1">
            <a:spLocks noChangeArrowheads="1"/>
          </p:cNvSpPr>
          <p:nvPr/>
        </p:nvSpPr>
        <p:spPr bwMode="auto">
          <a:xfrm>
            <a:off x="1631504" y="2852936"/>
            <a:ext cx="8712968" cy="22929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zh-CN" sz="3200" dirty="0"/>
              <a:t>Poly cinema has </a:t>
            </a:r>
            <a:r>
              <a:rPr lang="en-US" altLang="zh-CN" sz="3200" dirty="0">
                <a:solidFill>
                  <a:srgbClr val="FF0000"/>
                </a:solidFill>
              </a:rPr>
              <a:t>the biggest </a:t>
            </a:r>
            <a:r>
              <a:rPr lang="en-US" altLang="zh-CN" sz="3200" dirty="0"/>
              <a:t>screens.</a:t>
            </a:r>
            <a:endParaRPr lang="en-US" altLang="zh-CN" sz="3200" dirty="0"/>
          </a:p>
          <a:p>
            <a:pPr>
              <a:lnSpc>
                <a:spcPct val="110000"/>
              </a:lnSpc>
            </a:pPr>
            <a:r>
              <a:rPr lang="en-US" altLang="zh-CN" sz="3200" dirty="0"/>
              <a:t>Wanda cinema is </a:t>
            </a:r>
            <a:r>
              <a:rPr lang="en-US" altLang="zh-CN" sz="3200" dirty="0">
                <a:solidFill>
                  <a:srgbClr val="FF0000"/>
                </a:solidFill>
              </a:rPr>
              <a:t>the most </a:t>
            </a:r>
            <a:r>
              <a:rPr lang="en-US" altLang="zh-CN" sz="3200" dirty="0"/>
              <a:t>popular. </a:t>
            </a:r>
            <a:endParaRPr lang="en-US" altLang="zh-CN" sz="3200" dirty="0"/>
          </a:p>
          <a:p>
            <a:pPr>
              <a:lnSpc>
                <a:spcPct val="110000"/>
              </a:lnSpc>
            </a:pPr>
            <a:r>
              <a:rPr lang="en-US" altLang="zh-CN" sz="3200" dirty="0"/>
              <a:t>Bona cinema has </a:t>
            </a:r>
            <a:r>
              <a:rPr lang="en-US" altLang="zh-CN" sz="3200" dirty="0">
                <a:solidFill>
                  <a:srgbClr val="FF0000"/>
                </a:solidFill>
              </a:rPr>
              <a:t>the shortest </a:t>
            </a:r>
            <a:r>
              <a:rPr lang="en-US" altLang="zh-CN" sz="3200" dirty="0"/>
              <a:t>waiting time.</a:t>
            </a:r>
            <a:endParaRPr lang="en-US" altLang="zh-CN" sz="3200" dirty="0"/>
          </a:p>
          <a:p>
            <a:pPr>
              <a:lnSpc>
                <a:spcPct val="110000"/>
              </a:lnSpc>
            </a:pPr>
            <a:r>
              <a:rPr lang="en-US" altLang="zh-CN" sz="3200" dirty="0"/>
              <a:t>…</a:t>
            </a:r>
            <a:endParaRPr lang="zh-CN" altLang="en-US" sz="32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3920" y="692696"/>
            <a:ext cx="3751818" cy="100816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Box 5"/>
          <p:cNvSpPr txBox="1">
            <a:spLocks noChangeArrowheads="1"/>
          </p:cNvSpPr>
          <p:nvPr/>
        </p:nvSpPr>
        <p:spPr bwMode="auto">
          <a:xfrm>
            <a:off x="407368" y="1103081"/>
            <a:ext cx="11449272" cy="2456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tabLst>
                <a:tab pos="448945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tabLst>
                <a:tab pos="448945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tabLst>
                <a:tab pos="448945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tabLst>
                <a:tab pos="448945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tabLst>
                <a:tab pos="448945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48945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48945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48945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48945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446405" indent="-446405" eaLnBrk="1" hangingPunct="1">
              <a:lnSpc>
                <a:spcPct val="120000"/>
              </a:lnSpc>
            </a:pPr>
            <a:r>
              <a:rPr lang="en-US" altLang="zh-CN" dirty="0"/>
              <a:t>3. The Big Screen is </a:t>
            </a:r>
            <a:r>
              <a:rPr lang="en-US" altLang="zh-CN" dirty="0" smtClean="0"/>
              <a:t>_______________ (</a:t>
            </a:r>
            <a:r>
              <a:rPr lang="en-US" altLang="zh-CN" dirty="0"/>
              <a:t>expensive)</a:t>
            </a:r>
            <a:r>
              <a:rPr lang="en-US" altLang="zh-CN" dirty="0">
                <a:solidFill>
                  <a:schemeClr val="tx1"/>
                </a:solidFill>
              </a:rPr>
              <a:t> than </a:t>
            </a:r>
            <a:r>
              <a:rPr lang="en-US" altLang="zh-CN" dirty="0"/>
              <a:t>most cinemas,</a:t>
            </a:r>
            <a:r>
              <a:rPr lang="en-US" altLang="zh-CN" dirty="0">
                <a:solidFill>
                  <a:schemeClr val="tx1"/>
                </a:solidFill>
              </a:rPr>
              <a:t> but </a:t>
            </a:r>
            <a:r>
              <a:rPr lang="en-US" altLang="zh-CN" dirty="0" smtClean="0"/>
              <a:t>Cinema </a:t>
            </a:r>
            <a:r>
              <a:rPr lang="en-US" altLang="zh-CN" dirty="0"/>
              <a:t>City is </a:t>
            </a:r>
            <a:r>
              <a:rPr lang="en-US" altLang="zh-CN" dirty="0" smtClean="0"/>
              <a:t>_________________ (</a:t>
            </a:r>
            <a:r>
              <a:rPr lang="en-US" altLang="zh-CN" dirty="0"/>
              <a:t>expensive).</a:t>
            </a:r>
            <a:endParaRPr lang="en-US" altLang="zh-CN" dirty="0"/>
          </a:p>
          <a:p>
            <a:pPr marL="446405" indent="-446405" eaLnBrk="1" hangingPunct="1">
              <a:lnSpc>
                <a:spcPct val="120000"/>
              </a:lnSpc>
            </a:pPr>
            <a:r>
              <a:rPr lang="en-US" altLang="zh-CN" dirty="0"/>
              <a:t>4. Movie City has </a:t>
            </a:r>
            <a:r>
              <a:rPr lang="en-US" altLang="zh-CN" dirty="0">
                <a:solidFill>
                  <a:schemeClr val="tx1"/>
                </a:solidFill>
              </a:rPr>
              <a:t>the</a:t>
            </a:r>
            <a:r>
              <a:rPr lang="en-US" altLang="zh-CN" dirty="0"/>
              <a:t> </a:t>
            </a:r>
            <a:r>
              <a:rPr lang="en-US" altLang="zh-CN" dirty="0" smtClean="0"/>
              <a:t>_______ </a:t>
            </a:r>
            <a:r>
              <a:rPr lang="en-US" altLang="zh-CN" dirty="0"/>
              <a:t>(bad) </a:t>
            </a:r>
            <a:r>
              <a:rPr lang="en-US" altLang="zh-CN" dirty="0" smtClean="0"/>
              <a:t>service</a:t>
            </a:r>
            <a:r>
              <a:rPr lang="en-US" altLang="zh-CN" dirty="0"/>
              <a:t>,</a:t>
            </a:r>
            <a:r>
              <a:rPr lang="en-US" altLang="zh-CN" dirty="0">
                <a:solidFill>
                  <a:schemeClr val="tx1"/>
                </a:solidFill>
              </a:rPr>
              <a:t> but</a:t>
            </a:r>
            <a:r>
              <a:rPr lang="en-US" altLang="zh-CN" dirty="0"/>
              <a:t> we </a:t>
            </a:r>
            <a:r>
              <a:rPr lang="en-US" altLang="zh-CN" dirty="0" smtClean="0"/>
              <a:t>can </a:t>
            </a:r>
            <a:r>
              <a:rPr lang="en-US" altLang="zh-CN" dirty="0"/>
              <a:t>sit </a:t>
            </a:r>
            <a:r>
              <a:rPr lang="en-US" altLang="zh-CN" dirty="0" smtClean="0"/>
              <a:t>the</a:t>
            </a:r>
            <a:r>
              <a:rPr lang="en-US" altLang="zh-CN" dirty="0"/>
              <a:t> </a:t>
            </a:r>
            <a:r>
              <a:rPr lang="en-US" altLang="zh-CN" dirty="0" smtClean="0"/>
              <a:t>________________ </a:t>
            </a:r>
            <a:r>
              <a:rPr lang="en-US" altLang="zh-CN" dirty="0"/>
              <a:t>(comfortably) </a:t>
            </a:r>
            <a:r>
              <a:rPr lang="en-US" altLang="zh-CN" dirty="0" smtClean="0"/>
              <a:t>there</a:t>
            </a:r>
            <a:r>
              <a:rPr lang="en-US" altLang="zh-CN" dirty="0"/>
              <a:t>. </a:t>
            </a:r>
            <a:endParaRPr lang="en-US" altLang="zh-CN" dirty="0"/>
          </a:p>
        </p:txBody>
      </p:sp>
      <p:sp>
        <p:nvSpPr>
          <p:cNvPr id="6" name="Text Box 21"/>
          <p:cNvSpPr txBox="1">
            <a:spLocks noChangeArrowheads="1"/>
          </p:cNvSpPr>
          <p:nvPr/>
        </p:nvSpPr>
        <p:spPr bwMode="auto">
          <a:xfrm>
            <a:off x="4079776" y="1098180"/>
            <a:ext cx="2952328" cy="683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dirty="0">
                <a:solidFill>
                  <a:srgbClr val="FF0000"/>
                </a:solidFill>
              </a:rPr>
              <a:t>more expensive</a:t>
            </a:r>
            <a:endParaRPr lang="en-US" altLang="zh-CN" dirty="0">
              <a:solidFill>
                <a:srgbClr val="FF0000"/>
              </a:solidFill>
            </a:endParaRPr>
          </a:p>
        </p:txBody>
      </p:sp>
      <p:sp>
        <p:nvSpPr>
          <p:cNvPr id="7" name="Text Box 24"/>
          <p:cNvSpPr txBox="1">
            <a:spLocks noChangeArrowheads="1"/>
          </p:cNvSpPr>
          <p:nvPr/>
        </p:nvSpPr>
        <p:spPr bwMode="auto">
          <a:xfrm>
            <a:off x="6018030" y="1650096"/>
            <a:ext cx="4033837" cy="6317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dirty="0">
                <a:solidFill>
                  <a:srgbClr val="FF0000"/>
                </a:solidFill>
              </a:rPr>
              <a:t>the most expensive</a:t>
            </a:r>
            <a:endParaRPr lang="en-US" altLang="zh-CN" dirty="0">
              <a:solidFill>
                <a:srgbClr val="FF0000"/>
              </a:solidFill>
            </a:endParaRPr>
          </a:p>
        </p:txBody>
      </p:sp>
      <p:sp>
        <p:nvSpPr>
          <p:cNvPr id="8" name="Text Box 21"/>
          <p:cNvSpPr txBox="1">
            <a:spLocks noChangeArrowheads="1"/>
          </p:cNvSpPr>
          <p:nvPr/>
        </p:nvSpPr>
        <p:spPr bwMode="auto">
          <a:xfrm>
            <a:off x="4403216" y="2241421"/>
            <a:ext cx="1728788" cy="6317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dirty="0">
                <a:solidFill>
                  <a:srgbClr val="FF0000"/>
                </a:solidFill>
              </a:rPr>
              <a:t>worst</a:t>
            </a:r>
            <a:endParaRPr lang="en-US" altLang="zh-CN" dirty="0">
              <a:solidFill>
                <a:srgbClr val="FF0000"/>
              </a:solidFill>
            </a:endParaRPr>
          </a:p>
        </p:txBody>
      </p:sp>
      <p:sp>
        <p:nvSpPr>
          <p:cNvPr id="9" name="Text Box 24"/>
          <p:cNvSpPr txBox="1">
            <a:spLocks noChangeArrowheads="1"/>
          </p:cNvSpPr>
          <p:nvPr/>
        </p:nvSpPr>
        <p:spPr bwMode="auto">
          <a:xfrm>
            <a:off x="945901" y="2821793"/>
            <a:ext cx="3350595" cy="683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dirty="0">
                <a:solidFill>
                  <a:srgbClr val="FF0000"/>
                </a:solidFill>
              </a:rPr>
              <a:t>most comfortably</a:t>
            </a:r>
            <a:endParaRPr lang="en-US" altLang="zh-CN" dirty="0">
              <a:solidFill>
                <a:srgbClr val="FF0000"/>
              </a:solidFill>
            </a:endParaRPr>
          </a:p>
        </p:txBody>
      </p:sp>
      <p:sp>
        <p:nvSpPr>
          <p:cNvPr id="11" name="Text Box 5"/>
          <p:cNvSpPr txBox="1">
            <a:spLocks noChangeArrowheads="1"/>
          </p:cNvSpPr>
          <p:nvPr/>
        </p:nvSpPr>
        <p:spPr bwMode="auto">
          <a:xfrm>
            <a:off x="401406" y="3565721"/>
            <a:ext cx="11233248" cy="18630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tabLst>
                <a:tab pos="448945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tabLst>
                <a:tab pos="448945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tabLst>
                <a:tab pos="448945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tabLst>
                <a:tab pos="448945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tabLst>
                <a:tab pos="448945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48945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48945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48945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48945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446405" indent="-446405" eaLnBrk="1" hangingPunct="1">
              <a:lnSpc>
                <a:spcPct val="120000"/>
              </a:lnSpc>
            </a:pPr>
            <a:r>
              <a:rPr lang="en-US" altLang="zh-CN" dirty="0"/>
              <a:t>5. Tom </a:t>
            </a:r>
            <a:r>
              <a:rPr lang="en-US" altLang="zh-CN" u="sng" dirty="0">
                <a:solidFill>
                  <a:schemeClr val="tx1"/>
                </a:solidFill>
              </a:rPr>
              <a:t>acted</a:t>
            </a:r>
            <a:r>
              <a:rPr lang="en-US" altLang="zh-CN" dirty="0"/>
              <a:t> </a:t>
            </a:r>
            <a:r>
              <a:rPr lang="en-US" altLang="zh-CN" dirty="0">
                <a:solidFill>
                  <a:schemeClr val="tx1"/>
                </a:solidFill>
              </a:rPr>
              <a:t>the</a:t>
            </a:r>
            <a:r>
              <a:rPr lang="en-US" altLang="zh-CN" dirty="0"/>
              <a:t> </a:t>
            </a:r>
            <a:r>
              <a:rPr lang="en-US" altLang="zh-CN" dirty="0" smtClean="0"/>
              <a:t>_______ </a:t>
            </a:r>
            <a:r>
              <a:rPr lang="en-US" altLang="zh-CN" dirty="0"/>
              <a:t>(well) in that </a:t>
            </a:r>
            <a:r>
              <a:rPr lang="en-US" altLang="zh-CN" dirty="0" smtClean="0"/>
              <a:t>movie</a:t>
            </a:r>
            <a:r>
              <a:rPr lang="en-US" altLang="zh-CN" dirty="0"/>
              <a:t>. I think he’s much _______ (good) </a:t>
            </a:r>
            <a:r>
              <a:rPr lang="en-US" altLang="zh-CN" dirty="0" smtClean="0">
                <a:solidFill>
                  <a:schemeClr val="tx1"/>
                </a:solidFill>
              </a:rPr>
              <a:t>than</a:t>
            </a:r>
            <a:r>
              <a:rPr lang="en-US" altLang="zh-CN" dirty="0" smtClean="0"/>
              <a:t> other </a:t>
            </a:r>
            <a:r>
              <a:rPr lang="en-US" altLang="zh-CN" dirty="0">
                <a:solidFill>
                  <a:srgbClr val="0000FF"/>
                </a:solidFill>
              </a:rPr>
              <a:t>actors</a:t>
            </a:r>
            <a:r>
              <a:rPr lang="en-US" altLang="zh-CN" dirty="0"/>
              <a:t>. He can always </a:t>
            </a:r>
            <a:r>
              <a:rPr lang="en-US" altLang="zh-CN" dirty="0" smtClean="0"/>
              <a:t>find </a:t>
            </a:r>
            <a:r>
              <a:rPr lang="en-US" altLang="zh-CN" dirty="0">
                <a:solidFill>
                  <a:schemeClr val="tx1"/>
                </a:solidFill>
              </a:rPr>
              <a:t>the </a:t>
            </a:r>
            <a:r>
              <a:rPr lang="en-US" altLang="zh-CN" dirty="0"/>
              <a:t>_______________ (interesting) </a:t>
            </a:r>
            <a:r>
              <a:rPr lang="en-US" altLang="zh-CN" dirty="0" smtClean="0">
                <a:solidFill>
                  <a:srgbClr val="0000FF"/>
                </a:solidFill>
              </a:rPr>
              <a:t>role</a:t>
            </a:r>
            <a:r>
              <a:rPr lang="en-US" altLang="zh-CN" dirty="0" smtClean="0"/>
              <a:t>s </a:t>
            </a:r>
            <a:r>
              <a:rPr lang="en-US" altLang="zh-CN" dirty="0"/>
              <a:t>to play. </a:t>
            </a:r>
            <a:endParaRPr lang="en-US" altLang="zh-CN" dirty="0"/>
          </a:p>
        </p:txBody>
      </p:sp>
      <p:sp>
        <p:nvSpPr>
          <p:cNvPr id="12" name="Text Box 20"/>
          <p:cNvSpPr txBox="1">
            <a:spLocks noChangeArrowheads="1"/>
          </p:cNvSpPr>
          <p:nvPr/>
        </p:nvSpPr>
        <p:spPr bwMode="auto">
          <a:xfrm>
            <a:off x="1999149" y="4156652"/>
            <a:ext cx="1368425" cy="683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dirty="0">
                <a:solidFill>
                  <a:srgbClr val="FF0000"/>
                </a:solidFill>
              </a:rPr>
              <a:t>better</a:t>
            </a:r>
            <a:endParaRPr lang="en-US" altLang="zh-CN" dirty="0">
              <a:solidFill>
                <a:srgbClr val="FF0000"/>
              </a:solidFill>
            </a:endParaRPr>
          </a:p>
        </p:txBody>
      </p:sp>
      <p:sp>
        <p:nvSpPr>
          <p:cNvPr id="13" name="Text Box 22"/>
          <p:cNvSpPr txBox="1">
            <a:spLocks noChangeArrowheads="1"/>
          </p:cNvSpPr>
          <p:nvPr/>
        </p:nvSpPr>
        <p:spPr bwMode="auto">
          <a:xfrm>
            <a:off x="3568840" y="3532384"/>
            <a:ext cx="1223962" cy="683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dirty="0">
                <a:solidFill>
                  <a:srgbClr val="FF0000"/>
                </a:solidFill>
              </a:rPr>
              <a:t>best</a:t>
            </a:r>
            <a:endParaRPr lang="en-US" altLang="zh-CN" dirty="0">
              <a:solidFill>
                <a:srgbClr val="FF0000"/>
              </a:solidFill>
            </a:endParaRPr>
          </a:p>
        </p:txBody>
      </p:sp>
      <p:sp>
        <p:nvSpPr>
          <p:cNvPr id="14" name="Text Box 22"/>
          <p:cNvSpPr txBox="1">
            <a:spLocks noChangeArrowheads="1"/>
          </p:cNvSpPr>
          <p:nvPr/>
        </p:nvSpPr>
        <p:spPr bwMode="auto">
          <a:xfrm>
            <a:off x="1629496" y="4682411"/>
            <a:ext cx="3384550" cy="683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dirty="0">
                <a:solidFill>
                  <a:srgbClr val="FF0000"/>
                </a:solidFill>
              </a:rPr>
              <a:t>most interesting</a:t>
            </a:r>
            <a:endParaRPr lang="en-US" altLang="zh-CN" dirty="0">
              <a:solidFill>
                <a:srgbClr val="FF0000"/>
              </a:solidFill>
            </a:endParaRPr>
          </a:p>
        </p:txBody>
      </p:sp>
      <p:sp>
        <p:nvSpPr>
          <p:cNvPr id="15" name="圆角矩形标注 14"/>
          <p:cNvSpPr/>
          <p:nvPr/>
        </p:nvSpPr>
        <p:spPr>
          <a:xfrm>
            <a:off x="47625" y="5488940"/>
            <a:ext cx="1343660" cy="612775"/>
          </a:xfrm>
          <a:prstGeom prst="wedgeRoundRectCallout">
            <a:avLst>
              <a:gd name="adj1" fmla="val 96739"/>
              <a:gd name="adj2" fmla="val -270414"/>
              <a:gd name="adj3" fmla="val 1666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zh-CN" altLang="en-US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扮演</a:t>
            </a:r>
            <a:endParaRPr lang="en-US" altLang="zh-CN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圆角矩形标注 1"/>
          <p:cNvSpPr/>
          <p:nvPr>
            <p:custDataLst>
              <p:tags r:id="rId2"/>
            </p:custDataLst>
          </p:nvPr>
        </p:nvSpPr>
        <p:spPr>
          <a:xfrm>
            <a:off x="6600190" y="5589270"/>
            <a:ext cx="1343660" cy="612775"/>
          </a:xfrm>
          <a:prstGeom prst="wedgeRoundRectCallout">
            <a:avLst>
              <a:gd name="adj1" fmla="val 7844"/>
              <a:gd name="adj2" fmla="val -95595"/>
              <a:gd name="adj3" fmla="val 1666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n.</a:t>
            </a:r>
            <a:r>
              <a:rPr lang="zh-C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角色</a:t>
            </a:r>
            <a:endParaRPr lang="zh-CN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2" grpId="0"/>
      <p:bldP spid="13" grpId="0"/>
      <p:bldP spid="1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5666" name="Group 130"/>
          <p:cNvGraphicFramePr>
            <a:graphicFrameLocks noGrp="1"/>
          </p:cNvGraphicFramePr>
          <p:nvPr>
            <p:custDataLst>
              <p:tags r:id="rId2"/>
            </p:custDataLst>
          </p:nvPr>
        </p:nvGraphicFramePr>
        <p:xfrm>
          <a:off x="767715" y="2247900"/>
          <a:ext cx="10801350" cy="3956050"/>
        </p:xfrm>
        <a:graphic>
          <a:graphicData uri="http://schemas.openxmlformats.org/drawingml/2006/table">
            <a:tbl>
              <a:tblPr/>
              <a:tblGrid>
                <a:gridCol w="5400675"/>
                <a:gridCol w="3312160"/>
                <a:gridCol w="1080135"/>
                <a:gridCol w="1008380"/>
              </a:tblGrid>
              <a:tr h="79629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C00FF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Restaurants</a:t>
                      </a:r>
                      <a:endParaRPr kumimoji="0" lang="zh-CN" altLang="en-US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CC00FF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C00FF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Danny’s</a:t>
                      </a:r>
                      <a:endParaRPr kumimoji="0" lang="zh-CN" altLang="en-US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CC00FF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3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</a:tr>
              <a:tr h="81407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How much is a </a:t>
                      </a:r>
                      <a:r>
                        <a:rPr kumimoji="0" lang="en-US" altLang="zh-CN" sz="3200" b="1" i="0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meal</a:t>
                      </a:r>
                      <a:r>
                        <a:rPr kumimoji="0" lang="en-US" altLang="zh-CN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?</a:t>
                      </a:r>
                      <a:endParaRPr kumimoji="0" lang="en-US" altLang="zh-CN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100 yuan</a:t>
                      </a:r>
                      <a:endParaRPr kumimoji="0" lang="en-US" altLang="zh-CN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3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3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</a:tr>
              <a:tr h="81470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How far is it from your home?</a:t>
                      </a:r>
                      <a:endParaRPr kumimoji="0" lang="en-US" altLang="zh-CN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10 minutes by bus</a:t>
                      </a:r>
                      <a:endParaRPr kumimoji="0" lang="zh-CN" altLang="en-US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3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3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</a:tr>
              <a:tr h="76009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Is the </a:t>
                      </a:r>
                      <a:r>
                        <a:rPr kumimoji="0" lang="en-US" altLang="zh-CN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service</a:t>
                      </a:r>
                      <a:r>
                        <a:rPr kumimoji="0" lang="en-US" altLang="zh-CN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good?</a:t>
                      </a:r>
                      <a:endParaRPr kumimoji="0" lang="zh-CN" altLang="en-US" sz="3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Yes, it is.</a:t>
                      </a:r>
                      <a:endParaRPr kumimoji="0" lang="en-US" altLang="zh-CN" sz="3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3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3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</a:tr>
              <a:tr h="77089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Is the food good?</a:t>
                      </a:r>
                      <a:endParaRPr kumimoji="0" lang="zh-CN" altLang="en-US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Yes, it’s yummy.</a:t>
                      </a:r>
                      <a:endParaRPr kumimoji="0" lang="en-US" altLang="zh-CN" sz="3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3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3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</a:tr>
            </a:tbl>
          </a:graphicData>
        </a:graphic>
      </p:graphicFrame>
      <p:sp>
        <p:nvSpPr>
          <p:cNvPr id="3" name="Text Box 5"/>
          <p:cNvSpPr txBox="1">
            <a:spLocks noChangeArrowheads="1"/>
          </p:cNvSpPr>
          <p:nvPr/>
        </p:nvSpPr>
        <p:spPr bwMode="auto">
          <a:xfrm>
            <a:off x="1703972" y="188407"/>
            <a:ext cx="9300384" cy="170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</a:rPr>
              <a:t>Think of </a:t>
            </a:r>
            <a:r>
              <a:rPr lang="en-US" altLang="zh-CN" dirty="0">
                <a:solidFill>
                  <a:srgbClr val="FF0000"/>
                </a:solidFill>
                <a:latin typeface="Arial" panose="020B0604020202020204" pitchFamily="34" charset="0"/>
              </a:rPr>
              <a:t>three restaurants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</a:rPr>
              <a:t> for lunch near your home. Fill in the chart. Then talk in your group and </a:t>
            </a:r>
            <a:r>
              <a:rPr lang="en-US" altLang="zh-CN" dirty="0">
                <a:solidFill>
                  <a:srgbClr val="FF0000"/>
                </a:solidFill>
                <a:latin typeface="Arial" panose="020B0604020202020204" pitchFamily="34" charset="0"/>
              </a:rPr>
              <a:t>choose the best one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</a:rPr>
              <a:t>.</a:t>
            </a:r>
            <a:r>
              <a:rPr lang="en-US" altLang="zh-CN" dirty="0">
                <a:solidFill>
                  <a:srgbClr val="0000FF"/>
                </a:solidFill>
                <a:latin typeface="Arial" panose="020B0604020202020204" pitchFamily="34" charset="0"/>
              </a:rPr>
              <a:t> </a:t>
            </a:r>
            <a:endParaRPr lang="en-US" altLang="zh-CN" dirty="0">
              <a:solidFill>
                <a:srgbClr val="0000FF"/>
              </a:solidFill>
              <a:latin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548" y="116554"/>
            <a:ext cx="1219099" cy="1219099"/>
          </a:xfrm>
          <a:prstGeom prst="rect">
            <a:avLst/>
          </a:prstGeom>
        </p:spPr>
      </p:pic>
      <p:sp>
        <p:nvSpPr>
          <p:cNvPr id="4" name="圆角矩形标注 3"/>
          <p:cNvSpPr/>
          <p:nvPr/>
        </p:nvSpPr>
        <p:spPr>
          <a:xfrm>
            <a:off x="7536160" y="1289104"/>
            <a:ext cx="4392488" cy="1080121"/>
          </a:xfrm>
          <a:prstGeom prst="wedgeRoundRectCallout">
            <a:avLst>
              <a:gd name="adj1" fmla="val -24618"/>
              <a:gd name="adj2" fmla="val 66898"/>
              <a:gd name="adj3" fmla="val 16667"/>
            </a:avLst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Danny’s is the best one because it’s the closest.</a:t>
            </a:r>
            <a:endParaRPr lang="zh-CN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01" name="Text Box 5"/>
          <p:cNvSpPr txBox="1">
            <a:spLocks noChangeArrowheads="1"/>
          </p:cNvSpPr>
          <p:nvPr/>
        </p:nvSpPr>
        <p:spPr bwMode="auto">
          <a:xfrm>
            <a:off x="1055440" y="1268760"/>
            <a:ext cx="10081120" cy="43027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3200" dirty="0" smtClean="0">
                <a:solidFill>
                  <a:srgbClr val="0000FF"/>
                </a:solidFill>
                <a:latin typeface="+mn-lt"/>
              </a:rPr>
              <a:t>Look at the sentences, pay attention to the colored expressions.</a:t>
            </a:r>
            <a:endParaRPr lang="en-US" altLang="zh-CN" sz="3200" dirty="0" smtClean="0">
              <a:solidFill>
                <a:srgbClr val="0000FF"/>
              </a:solidFill>
              <a:latin typeface="+mn-lt"/>
            </a:endParaRPr>
          </a:p>
          <a:p>
            <a:pPr>
              <a:lnSpc>
                <a:spcPct val="120000"/>
              </a:lnSpc>
            </a:pPr>
            <a:r>
              <a:rPr lang="en-US" altLang="zh-CN" sz="3200" dirty="0" smtClean="0"/>
              <a:t>It </a:t>
            </a:r>
            <a:r>
              <a:rPr lang="en-US" altLang="zh-CN" sz="3200" dirty="0"/>
              <a:t>has </a:t>
            </a:r>
            <a:r>
              <a:rPr lang="en-US" altLang="zh-CN" sz="3200" dirty="0">
                <a:solidFill>
                  <a:srgbClr val="0000FF"/>
                </a:solidFill>
              </a:rPr>
              <a:t>the</a:t>
            </a:r>
            <a:r>
              <a:rPr lang="en-US" altLang="zh-CN" sz="3200" dirty="0">
                <a:solidFill>
                  <a:srgbClr val="FF0000"/>
                </a:solidFill>
              </a:rPr>
              <a:t> biggest</a:t>
            </a:r>
            <a:r>
              <a:rPr lang="en-US" altLang="zh-CN" sz="3200" dirty="0"/>
              <a:t> screen.</a:t>
            </a:r>
            <a:endParaRPr lang="en-US" altLang="zh-CN" sz="3200" dirty="0"/>
          </a:p>
          <a:p>
            <a:pPr>
              <a:lnSpc>
                <a:spcPct val="120000"/>
              </a:lnSpc>
            </a:pPr>
            <a:r>
              <a:rPr lang="en-US" altLang="zh-CN" sz="3200" dirty="0"/>
              <a:t>The Moon Theater has </a:t>
            </a:r>
            <a:r>
              <a:rPr lang="en-US" altLang="zh-CN" sz="3200" dirty="0">
                <a:solidFill>
                  <a:srgbClr val="0000FF"/>
                </a:solidFill>
              </a:rPr>
              <a:t>the </a:t>
            </a:r>
            <a:r>
              <a:rPr lang="en-US" altLang="zh-CN" sz="3200" dirty="0">
                <a:solidFill>
                  <a:srgbClr val="FF0000"/>
                </a:solidFill>
              </a:rPr>
              <a:t>friendliest</a:t>
            </a:r>
            <a:r>
              <a:rPr lang="en-US" altLang="zh-CN" sz="3200" dirty="0"/>
              <a:t> service.</a:t>
            </a:r>
            <a:endParaRPr lang="en-US" altLang="zh-CN" sz="3200" dirty="0"/>
          </a:p>
          <a:p>
            <a:pPr>
              <a:lnSpc>
                <a:spcPct val="120000"/>
              </a:lnSpc>
            </a:pPr>
            <a:r>
              <a:rPr lang="en-US" altLang="zh-CN" sz="3200" dirty="0"/>
              <a:t>It’s </a:t>
            </a:r>
            <a:r>
              <a:rPr lang="en-US" altLang="zh-CN" sz="3200" dirty="0">
                <a:solidFill>
                  <a:srgbClr val="0000FF"/>
                </a:solidFill>
              </a:rPr>
              <a:t>the</a:t>
            </a:r>
            <a:r>
              <a:rPr lang="en-US" altLang="zh-CN" sz="3200" dirty="0">
                <a:solidFill>
                  <a:srgbClr val="FF0000"/>
                </a:solidFill>
              </a:rPr>
              <a:t> closest</a:t>
            </a:r>
            <a:r>
              <a:rPr lang="en-US" altLang="zh-CN" sz="3200" dirty="0"/>
              <a:t> to home.</a:t>
            </a:r>
            <a:endParaRPr lang="en-US" altLang="zh-CN" sz="3200" dirty="0"/>
          </a:p>
          <a:p>
            <a:pPr>
              <a:lnSpc>
                <a:spcPct val="120000"/>
              </a:lnSpc>
            </a:pPr>
            <a:r>
              <a:rPr lang="en-US" altLang="zh-CN" sz="3200" dirty="0"/>
              <a:t>You can buy </a:t>
            </a:r>
            <a:r>
              <a:rPr lang="en-US" altLang="zh-CN" sz="3200" dirty="0">
                <a:solidFill>
                  <a:srgbClr val="0000FF"/>
                </a:solidFill>
              </a:rPr>
              <a:t>the </a:t>
            </a:r>
            <a:r>
              <a:rPr lang="en-US" altLang="zh-CN" sz="3200" dirty="0">
                <a:solidFill>
                  <a:srgbClr val="FF0000"/>
                </a:solidFill>
              </a:rPr>
              <a:t>freshest</a:t>
            </a:r>
            <a:r>
              <a:rPr lang="en-US" altLang="zh-CN" sz="3200" dirty="0"/>
              <a:t> food there.</a:t>
            </a:r>
            <a:endParaRPr lang="en-US" altLang="zh-CN" sz="3200" dirty="0"/>
          </a:p>
          <a:p>
            <a:pPr>
              <a:lnSpc>
                <a:spcPct val="120000"/>
              </a:lnSpc>
            </a:pPr>
            <a:r>
              <a:rPr lang="en-US" altLang="zh-CN" sz="3200" dirty="0"/>
              <a:t>What’s </a:t>
            </a:r>
            <a:r>
              <a:rPr lang="en-US" altLang="zh-CN" sz="3200" dirty="0">
                <a:solidFill>
                  <a:srgbClr val="0000FF"/>
                </a:solidFill>
              </a:rPr>
              <a:t>the </a:t>
            </a:r>
            <a:r>
              <a:rPr lang="en-US" altLang="zh-CN" sz="3200" dirty="0">
                <a:solidFill>
                  <a:srgbClr val="FF0000"/>
                </a:solidFill>
              </a:rPr>
              <a:t>best</a:t>
            </a:r>
            <a:r>
              <a:rPr lang="en-US" altLang="zh-CN" sz="3200" dirty="0"/>
              <a:t> clothes store in town?</a:t>
            </a:r>
            <a:endParaRPr lang="zh-CN" altLang="en-US" sz="3200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8" name="Rectangle 4"/>
          <p:cNvSpPr>
            <a:spLocks noChangeArrowheads="1"/>
          </p:cNvSpPr>
          <p:nvPr/>
        </p:nvSpPr>
        <p:spPr bwMode="auto">
          <a:xfrm>
            <a:off x="911424" y="1772816"/>
            <a:ext cx="10729192" cy="30839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3200" dirty="0"/>
              <a:t>I think the Moon Theater has </a:t>
            </a:r>
            <a:r>
              <a:rPr lang="en-US" altLang="zh-CN" sz="3200" dirty="0">
                <a:solidFill>
                  <a:srgbClr val="0000FF"/>
                </a:solidFill>
              </a:rPr>
              <a:t>the</a:t>
            </a:r>
            <a:r>
              <a:rPr lang="en-US" altLang="zh-CN" sz="3200" dirty="0">
                <a:solidFill>
                  <a:srgbClr val="FF0000"/>
                </a:solidFill>
              </a:rPr>
              <a:t> most comfortable</a:t>
            </a:r>
            <a:r>
              <a:rPr lang="en-US" altLang="zh-CN" sz="3200" dirty="0"/>
              <a:t> seats.</a:t>
            </a:r>
            <a:endParaRPr lang="en-US" altLang="zh-CN" sz="3200" dirty="0"/>
          </a:p>
          <a:p>
            <a:pPr>
              <a:lnSpc>
                <a:spcPct val="120000"/>
              </a:lnSpc>
            </a:pPr>
            <a:r>
              <a:rPr lang="en-US" altLang="zh-CN" sz="3200" dirty="0"/>
              <a:t>It’s </a:t>
            </a:r>
            <a:r>
              <a:rPr lang="en-US" altLang="zh-CN" sz="3200" dirty="0">
                <a:solidFill>
                  <a:srgbClr val="0000FF"/>
                </a:solidFill>
              </a:rPr>
              <a:t>the</a:t>
            </a:r>
            <a:r>
              <a:rPr lang="en-US" altLang="zh-CN" sz="3200" dirty="0"/>
              <a:t> </a:t>
            </a:r>
            <a:r>
              <a:rPr lang="en-US" altLang="zh-CN" sz="3200" dirty="0">
                <a:solidFill>
                  <a:srgbClr val="FF0000"/>
                </a:solidFill>
              </a:rPr>
              <a:t>most popular</a:t>
            </a:r>
            <a:r>
              <a:rPr lang="en-US" altLang="zh-CN" sz="3200" dirty="0"/>
              <a:t> here.</a:t>
            </a:r>
            <a:endParaRPr lang="en-US" altLang="zh-CN" sz="3200" dirty="0"/>
          </a:p>
          <a:p>
            <a:pPr>
              <a:lnSpc>
                <a:spcPct val="120000"/>
              </a:lnSpc>
            </a:pPr>
            <a:r>
              <a:rPr lang="en-US" altLang="zh-CN" sz="3200" dirty="0"/>
              <a:t>You can buy clothes (</a:t>
            </a:r>
            <a:r>
              <a:rPr lang="en-US" altLang="zh-CN" sz="3200" dirty="0">
                <a:solidFill>
                  <a:srgbClr val="0000FF"/>
                </a:solidFill>
              </a:rPr>
              <a:t>the</a:t>
            </a:r>
            <a:r>
              <a:rPr lang="en-US" altLang="zh-CN" sz="3200" dirty="0"/>
              <a:t>) </a:t>
            </a:r>
            <a:r>
              <a:rPr lang="en-US" altLang="zh-CN" sz="3200" dirty="0">
                <a:solidFill>
                  <a:srgbClr val="FF0000"/>
                </a:solidFill>
              </a:rPr>
              <a:t>most cheaply</a:t>
            </a:r>
            <a:r>
              <a:rPr lang="en-US" altLang="zh-CN" sz="3200" dirty="0"/>
              <a:t> here.</a:t>
            </a:r>
            <a:endParaRPr lang="en-US" altLang="zh-CN" sz="3200" dirty="0"/>
          </a:p>
          <a:p>
            <a:pPr>
              <a:lnSpc>
                <a:spcPct val="120000"/>
              </a:lnSpc>
            </a:pPr>
            <a:r>
              <a:rPr lang="en-US" altLang="zh-CN" sz="3200" dirty="0"/>
              <a:t>It’s </a:t>
            </a:r>
            <a:r>
              <a:rPr lang="en-US" altLang="zh-CN" sz="3200" dirty="0">
                <a:solidFill>
                  <a:srgbClr val="0000FF"/>
                </a:solidFill>
              </a:rPr>
              <a:t>the</a:t>
            </a:r>
            <a:r>
              <a:rPr lang="en-US" altLang="zh-CN" sz="3200" dirty="0"/>
              <a:t> </a:t>
            </a:r>
            <a:r>
              <a:rPr lang="en-US" altLang="zh-CN" sz="3200" dirty="0">
                <a:solidFill>
                  <a:srgbClr val="FF0000"/>
                </a:solidFill>
              </a:rPr>
              <a:t>most expensive</a:t>
            </a:r>
            <a:r>
              <a:rPr lang="en-US" altLang="zh-CN" sz="3200" dirty="0"/>
              <a:t>.</a:t>
            </a:r>
            <a:endParaRPr lang="en-US" altLang="zh-CN" sz="3200" dirty="0"/>
          </a:p>
          <a:p>
            <a:pPr>
              <a:lnSpc>
                <a:spcPct val="120000"/>
              </a:lnSpc>
            </a:pPr>
            <a:r>
              <a:rPr lang="en-US" altLang="zh-CN" sz="3200" dirty="0"/>
              <a:t>The DJs choose songs (</a:t>
            </a:r>
            <a:r>
              <a:rPr lang="en-US" altLang="zh-CN" sz="3200" dirty="0">
                <a:solidFill>
                  <a:srgbClr val="0000FF"/>
                </a:solidFill>
              </a:rPr>
              <a:t>the</a:t>
            </a:r>
            <a:r>
              <a:rPr lang="en-US" altLang="zh-CN" sz="3200" dirty="0"/>
              <a:t>) </a:t>
            </a:r>
            <a:r>
              <a:rPr lang="en-US" altLang="zh-CN" sz="3200" dirty="0">
                <a:solidFill>
                  <a:srgbClr val="FF0000"/>
                </a:solidFill>
              </a:rPr>
              <a:t>most carefully</a:t>
            </a:r>
            <a:r>
              <a:rPr lang="en-US" altLang="zh-CN" sz="3200" dirty="0"/>
              <a:t>.</a:t>
            </a:r>
            <a:endParaRPr lang="en-US" altLang="zh-CN" sz="3200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8" name="Rectangle 12"/>
          <p:cNvSpPr>
            <a:spLocks noChangeArrowheads="1"/>
          </p:cNvSpPr>
          <p:nvPr/>
        </p:nvSpPr>
        <p:spPr bwMode="auto">
          <a:xfrm>
            <a:off x="815047" y="2452361"/>
            <a:ext cx="10297143" cy="11253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ctr">
            <a:spAutoFit/>
          </a:bodyPr>
          <a:lstStyle>
            <a:lvl1pPr indent="2667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zh-CN" altLang="en-US" dirty="0"/>
              <a:t>      最高级表示“最</a:t>
            </a:r>
            <a:r>
              <a:rPr lang="en-US" altLang="zh-CN" dirty="0">
                <a:latin typeface="+mj-ea"/>
                <a:ea typeface="+mj-ea"/>
              </a:rPr>
              <a:t>……</a:t>
            </a:r>
            <a:r>
              <a:rPr lang="en-US" altLang="zh-CN" dirty="0"/>
              <a:t>”</a:t>
            </a:r>
            <a:r>
              <a:rPr lang="zh-CN" altLang="en-US" dirty="0"/>
              <a:t>，表示三者或三者以上</a:t>
            </a:r>
            <a:r>
              <a:rPr lang="en-US" altLang="zh-CN" dirty="0"/>
              <a:t>(</a:t>
            </a:r>
            <a:r>
              <a:rPr lang="zh-CN" altLang="en-US" dirty="0"/>
              <a:t>人或物</a:t>
            </a:r>
            <a:r>
              <a:rPr lang="en-US" altLang="zh-CN" dirty="0"/>
              <a:t>)</a:t>
            </a:r>
            <a:r>
              <a:rPr lang="zh-CN" altLang="en-US" dirty="0"/>
              <a:t>进行比较，</a:t>
            </a:r>
            <a:r>
              <a:rPr lang="zh-CN" altLang="en-US" dirty="0" smtClean="0"/>
              <a:t>其中一</a:t>
            </a:r>
            <a:r>
              <a:rPr lang="zh-CN" altLang="en-US" dirty="0"/>
              <a:t>个在某一方面超过其他几</a:t>
            </a:r>
            <a:r>
              <a:rPr lang="zh-CN" altLang="en-US" dirty="0" smtClean="0"/>
              <a:t>个。</a:t>
            </a:r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814960" y="3609465"/>
            <a:ext cx="11041680" cy="18651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20000"/>
              </a:lnSpc>
            </a:pPr>
            <a:r>
              <a:rPr lang="en-US" altLang="zh-CN" sz="3200" dirty="0">
                <a:solidFill>
                  <a:srgbClr val="00B050"/>
                </a:solidFill>
              </a:rPr>
              <a:t>1. </a:t>
            </a:r>
            <a:r>
              <a:rPr lang="zh-CN" altLang="en-US" sz="3200" dirty="0">
                <a:solidFill>
                  <a:srgbClr val="00B050"/>
                </a:solidFill>
              </a:rPr>
              <a:t>构成</a:t>
            </a:r>
            <a:endParaRPr lang="zh-CN" altLang="en-US" sz="3200" dirty="0">
              <a:solidFill>
                <a:srgbClr val="00B050"/>
              </a:solidFill>
            </a:endParaRPr>
          </a:p>
          <a:p>
            <a:pPr marL="450850" indent="-450850">
              <a:lnSpc>
                <a:spcPct val="120000"/>
              </a:lnSpc>
            </a:pPr>
            <a:r>
              <a:rPr lang="zh-CN" altLang="en-US" sz="3200" dirty="0">
                <a:solidFill>
                  <a:srgbClr val="FF0000"/>
                </a:solidFill>
              </a:rPr>
              <a:t>    </a:t>
            </a:r>
            <a:r>
              <a:rPr lang="zh-CN" altLang="en-US" sz="3200" dirty="0"/>
              <a:t>一般情况下，形容词和副词的最高级的规则变化是在</a:t>
            </a:r>
            <a:r>
              <a:rPr lang="zh-CN" altLang="en-US" sz="3200" dirty="0">
                <a:solidFill>
                  <a:srgbClr val="FF0000"/>
                </a:solidFill>
              </a:rPr>
              <a:t>词尾加</a:t>
            </a:r>
            <a:r>
              <a:rPr lang="en-US" altLang="zh-CN" sz="3200" dirty="0">
                <a:solidFill>
                  <a:srgbClr val="FF0000"/>
                </a:solidFill>
              </a:rPr>
              <a:t>-</a:t>
            </a:r>
            <a:r>
              <a:rPr lang="en-US" altLang="zh-CN" sz="3200" dirty="0" err="1">
                <a:solidFill>
                  <a:srgbClr val="FF0000"/>
                </a:solidFill>
              </a:rPr>
              <a:t>est</a:t>
            </a:r>
            <a:r>
              <a:rPr lang="zh-CN" altLang="en-US" sz="3200" dirty="0"/>
              <a:t>或在</a:t>
            </a:r>
            <a:r>
              <a:rPr lang="zh-CN" altLang="en-US" sz="3200" dirty="0">
                <a:solidFill>
                  <a:srgbClr val="FF0000"/>
                </a:solidFill>
              </a:rPr>
              <a:t>其前加</a:t>
            </a:r>
            <a:r>
              <a:rPr lang="en-US" altLang="zh-CN" sz="3200" dirty="0">
                <a:solidFill>
                  <a:srgbClr val="FF0000"/>
                </a:solidFill>
              </a:rPr>
              <a:t>most</a:t>
            </a:r>
            <a:r>
              <a:rPr lang="zh-CN" altLang="en-US" sz="3200" dirty="0">
                <a:solidFill>
                  <a:srgbClr val="FF0000"/>
                </a:solidFill>
              </a:rPr>
              <a:t>构成</a:t>
            </a:r>
            <a:r>
              <a:rPr lang="zh-CN" altLang="en-US" sz="3200" dirty="0"/>
              <a:t>，不规则变化则要牢记。</a:t>
            </a:r>
            <a:endParaRPr lang="zh-CN" altLang="en-US" sz="32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456" y="980728"/>
            <a:ext cx="4272928" cy="1148196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4991424" y="1088165"/>
            <a:ext cx="6419628" cy="1298986"/>
            <a:chOff x="4871864" y="620688"/>
            <a:chExt cx="6419628" cy="1298986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71864" y="620688"/>
              <a:ext cx="6419628" cy="1298986"/>
            </a:xfrm>
            <a:prstGeom prst="rect">
              <a:avLst/>
            </a:prstGeom>
          </p:spPr>
        </p:pic>
        <p:sp>
          <p:nvSpPr>
            <p:cNvPr id="6" name="文本框 5"/>
            <p:cNvSpPr txBox="1"/>
            <p:nvPr/>
          </p:nvSpPr>
          <p:spPr>
            <a:xfrm>
              <a:off x="5496840" y="761013"/>
              <a:ext cx="430438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200" dirty="0" smtClean="0">
                  <a:solidFill>
                    <a:schemeClr val="bg1"/>
                  </a:solidFill>
                </a:rPr>
                <a:t>形容词和副词的最高级</a:t>
              </a:r>
              <a:endParaRPr lang="zh-CN" altLang="en-US" sz="3200" dirty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6" name="Text Box 16"/>
          <p:cNvSpPr txBox="1">
            <a:spLocks noChangeArrowheads="1"/>
          </p:cNvSpPr>
          <p:nvPr/>
        </p:nvSpPr>
        <p:spPr bwMode="auto">
          <a:xfrm>
            <a:off x="5701175" y="4725144"/>
            <a:ext cx="6144051" cy="12741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kumimoji="1" lang="en-US" altLang="zh-CN" dirty="0">
                <a:solidFill>
                  <a:srgbClr val="FF0000"/>
                </a:solidFill>
              </a:rPr>
              <a:t>(</a:t>
            </a:r>
            <a:r>
              <a:rPr kumimoji="1" lang="zh-CN" altLang="en-US" dirty="0">
                <a:solidFill>
                  <a:srgbClr val="FF0000"/>
                </a:solidFill>
              </a:rPr>
              <a:t>重读闭音节词词尾只有一个辅音字母时</a:t>
            </a:r>
            <a:r>
              <a:rPr kumimoji="1" lang="en-US" altLang="zh-CN" dirty="0">
                <a:solidFill>
                  <a:srgbClr val="FF0000"/>
                </a:solidFill>
              </a:rPr>
              <a:t>, </a:t>
            </a:r>
            <a:r>
              <a:rPr kumimoji="1" lang="zh-CN" altLang="en-US" dirty="0">
                <a:solidFill>
                  <a:srgbClr val="FF0000"/>
                </a:solidFill>
              </a:rPr>
              <a:t>先双写辅音字母</a:t>
            </a:r>
            <a:r>
              <a:rPr kumimoji="1" lang="zh-CN" altLang="en-US" dirty="0" smtClean="0">
                <a:solidFill>
                  <a:srgbClr val="FF0000"/>
                </a:solidFill>
              </a:rPr>
              <a:t>再加</a:t>
            </a:r>
            <a:r>
              <a:rPr kumimoji="1" lang="en-US" altLang="zh-CN" dirty="0" smtClean="0">
                <a:solidFill>
                  <a:srgbClr val="FF0000"/>
                </a:solidFill>
              </a:rPr>
              <a:t>-</a:t>
            </a:r>
            <a:r>
              <a:rPr kumimoji="1" lang="en-US" altLang="zh-CN" dirty="0" err="1" smtClean="0">
                <a:solidFill>
                  <a:srgbClr val="FF0000"/>
                </a:solidFill>
              </a:rPr>
              <a:t>est</a:t>
            </a:r>
            <a:r>
              <a:rPr kumimoji="1" lang="en-US" altLang="zh-CN" dirty="0">
                <a:solidFill>
                  <a:srgbClr val="FF0000"/>
                </a:solidFill>
              </a:rPr>
              <a:t>)</a:t>
            </a:r>
            <a:endParaRPr kumimoji="1" lang="en-US" altLang="zh-CN" dirty="0">
              <a:solidFill>
                <a:srgbClr val="FF0000"/>
              </a:solidFill>
            </a:endParaRPr>
          </a:p>
        </p:txBody>
      </p:sp>
      <p:sp>
        <p:nvSpPr>
          <p:cNvPr id="61458" name="Text Box 18"/>
          <p:cNvSpPr txBox="1">
            <a:spLocks noChangeArrowheads="1"/>
          </p:cNvSpPr>
          <p:nvPr/>
        </p:nvSpPr>
        <p:spPr bwMode="auto">
          <a:xfrm>
            <a:off x="6047110" y="3454976"/>
            <a:ext cx="5642665" cy="683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kumimoji="1" lang="en-US" altLang="zh-CN" dirty="0">
                <a:solidFill>
                  <a:srgbClr val="FF0000"/>
                </a:solidFill>
              </a:rPr>
              <a:t>(</a:t>
            </a:r>
            <a:r>
              <a:rPr kumimoji="1" lang="zh-CN" altLang="en-US" dirty="0">
                <a:solidFill>
                  <a:srgbClr val="FF0000"/>
                </a:solidFill>
              </a:rPr>
              <a:t>以不发音的字母</a:t>
            </a:r>
            <a:r>
              <a:rPr kumimoji="1" lang="en-US" altLang="zh-CN" dirty="0">
                <a:solidFill>
                  <a:srgbClr val="FF0000"/>
                </a:solidFill>
              </a:rPr>
              <a:t>e</a:t>
            </a:r>
            <a:r>
              <a:rPr kumimoji="1" lang="zh-CN" altLang="en-US" dirty="0">
                <a:solidFill>
                  <a:srgbClr val="FF0000"/>
                </a:solidFill>
              </a:rPr>
              <a:t>结尾</a:t>
            </a:r>
            <a:r>
              <a:rPr kumimoji="1" lang="zh-CN" altLang="en-US" dirty="0" smtClean="0">
                <a:solidFill>
                  <a:srgbClr val="FF0000"/>
                </a:solidFill>
              </a:rPr>
              <a:t>的</a:t>
            </a:r>
            <a:r>
              <a:rPr kumimoji="1" lang="zh-CN" altLang="en-US" dirty="0" smtClean="0">
                <a:solidFill>
                  <a:srgbClr val="FF0000"/>
                </a:solidFill>
              </a:rPr>
              <a:t>加</a:t>
            </a:r>
            <a:r>
              <a:rPr kumimoji="1" lang="en-US" altLang="zh-CN" dirty="0" smtClean="0">
                <a:solidFill>
                  <a:srgbClr val="FF0000"/>
                </a:solidFill>
              </a:rPr>
              <a:t>-</a:t>
            </a:r>
            <a:r>
              <a:rPr kumimoji="1" lang="en-US" altLang="zh-CN" dirty="0" err="1" smtClean="0">
                <a:solidFill>
                  <a:srgbClr val="FF0000"/>
                </a:solidFill>
              </a:rPr>
              <a:t>st</a:t>
            </a:r>
            <a:r>
              <a:rPr kumimoji="1" lang="en-US" altLang="zh-CN" dirty="0">
                <a:solidFill>
                  <a:srgbClr val="FF0000"/>
                </a:solidFill>
              </a:rPr>
              <a:t>)</a:t>
            </a:r>
            <a:endParaRPr kumimoji="1" lang="en-US" altLang="zh-CN" dirty="0">
              <a:solidFill>
                <a:srgbClr val="FF0000"/>
              </a:solidFill>
            </a:endParaRPr>
          </a:p>
        </p:txBody>
      </p:sp>
      <p:sp>
        <p:nvSpPr>
          <p:cNvPr id="61459" name="Text Box 19"/>
          <p:cNvSpPr txBox="1">
            <a:spLocks noChangeArrowheads="1"/>
          </p:cNvSpPr>
          <p:nvPr/>
        </p:nvSpPr>
        <p:spPr bwMode="auto">
          <a:xfrm>
            <a:off x="7176120" y="2394902"/>
            <a:ext cx="2520031" cy="683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kumimoji="1" lang="en-US" altLang="zh-CN" dirty="0" smtClean="0">
                <a:solidFill>
                  <a:srgbClr val="FF0000"/>
                </a:solidFill>
              </a:rPr>
              <a:t>(</a:t>
            </a:r>
            <a:r>
              <a:rPr kumimoji="1" lang="zh-CN" altLang="en-US" dirty="0" smtClean="0">
                <a:solidFill>
                  <a:srgbClr val="FF0000"/>
                </a:solidFill>
              </a:rPr>
              <a:t>词尾加</a:t>
            </a:r>
            <a:r>
              <a:rPr kumimoji="1" lang="en-US" altLang="zh-CN" dirty="0" smtClean="0">
                <a:solidFill>
                  <a:srgbClr val="FF0000"/>
                </a:solidFill>
              </a:rPr>
              <a:t>-</a:t>
            </a:r>
            <a:r>
              <a:rPr kumimoji="1" lang="en-US" altLang="zh-CN" dirty="0" err="1" smtClean="0">
                <a:solidFill>
                  <a:srgbClr val="FF0000"/>
                </a:solidFill>
              </a:rPr>
              <a:t>est</a:t>
            </a:r>
            <a:r>
              <a:rPr kumimoji="1" lang="en-US" altLang="zh-CN" dirty="0" smtClean="0">
                <a:solidFill>
                  <a:srgbClr val="FF0000"/>
                </a:solidFill>
              </a:rPr>
              <a:t>)</a:t>
            </a:r>
            <a:endParaRPr kumimoji="1" lang="en-US" altLang="zh-CN" dirty="0">
              <a:solidFill>
                <a:srgbClr val="FF0000"/>
              </a:solidFill>
            </a:endParaRPr>
          </a:p>
        </p:txBody>
      </p:sp>
      <p:sp>
        <p:nvSpPr>
          <p:cNvPr id="13329" name="Text Box 22"/>
          <p:cNvSpPr txBox="1">
            <a:spLocks noChangeArrowheads="1"/>
          </p:cNvSpPr>
          <p:nvPr/>
        </p:nvSpPr>
        <p:spPr bwMode="auto">
          <a:xfrm>
            <a:off x="1599532" y="1466366"/>
            <a:ext cx="1080938" cy="683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zh-CN" altLang="en-US" dirty="0">
                <a:solidFill>
                  <a:srgbClr val="00B050"/>
                </a:solidFill>
              </a:rPr>
              <a:t>原形</a:t>
            </a:r>
            <a:endParaRPr lang="zh-CN" altLang="en-US" dirty="0">
              <a:solidFill>
                <a:srgbClr val="00B050"/>
              </a:solidFill>
            </a:endParaRPr>
          </a:p>
        </p:txBody>
      </p:sp>
      <p:sp>
        <p:nvSpPr>
          <p:cNvPr id="13330" name="Text Box 23"/>
          <p:cNvSpPr txBox="1">
            <a:spLocks noChangeArrowheads="1"/>
          </p:cNvSpPr>
          <p:nvPr/>
        </p:nvSpPr>
        <p:spPr bwMode="auto">
          <a:xfrm>
            <a:off x="3674964" y="1466366"/>
            <a:ext cx="1583828" cy="683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zh-CN" altLang="en-US" dirty="0">
                <a:solidFill>
                  <a:srgbClr val="00B050"/>
                </a:solidFill>
              </a:rPr>
              <a:t>最高级</a:t>
            </a:r>
            <a:endParaRPr lang="zh-CN" altLang="en-US" dirty="0">
              <a:solidFill>
                <a:srgbClr val="00B050"/>
              </a:solidFill>
            </a:endParaRPr>
          </a:p>
        </p:txBody>
      </p:sp>
      <p:sp>
        <p:nvSpPr>
          <p:cNvPr id="21" name="Text Box 5"/>
          <p:cNvSpPr txBox="1">
            <a:spLocks noChangeArrowheads="1"/>
          </p:cNvSpPr>
          <p:nvPr/>
        </p:nvSpPr>
        <p:spPr bwMode="auto">
          <a:xfrm>
            <a:off x="5087888" y="764704"/>
            <a:ext cx="2303883" cy="683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zh-CN" altLang="en-US" dirty="0" smtClean="0">
                <a:solidFill>
                  <a:srgbClr val="00B050"/>
                </a:solidFill>
              </a:rPr>
              <a:t>规则变化</a:t>
            </a:r>
            <a:endParaRPr lang="en-US" altLang="zh-CN" dirty="0">
              <a:solidFill>
                <a:srgbClr val="00B050"/>
              </a:solidFill>
            </a:endParaRPr>
          </a:p>
        </p:txBody>
      </p:sp>
      <p:sp>
        <p:nvSpPr>
          <p:cNvPr id="20" name="Text Box 2">
            <a:hlinkClick r:id="rId2" action="ppaction://hlinksldjump"/>
          </p:cNvPr>
          <p:cNvSpPr txBox="1">
            <a:spLocks noChangeArrowheads="1"/>
          </p:cNvSpPr>
          <p:nvPr/>
        </p:nvSpPr>
        <p:spPr bwMode="auto">
          <a:xfrm>
            <a:off x="1469182" y="2127807"/>
            <a:ext cx="5058865" cy="12741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kumimoji="1" lang="en-US" altLang="zh-CN" dirty="0" smtClean="0"/>
              <a:t>quick          quickest</a:t>
            </a:r>
            <a:endParaRPr kumimoji="1" lang="en-US" altLang="zh-CN" dirty="0"/>
          </a:p>
          <a:p>
            <a:pPr eaLnBrk="1" hangingPunct="1">
              <a:lnSpc>
                <a:spcPct val="120000"/>
              </a:lnSpc>
            </a:pPr>
            <a:r>
              <a:rPr kumimoji="1" lang="en-US" altLang="zh-CN" dirty="0"/>
              <a:t>fresh </a:t>
            </a:r>
            <a:r>
              <a:rPr kumimoji="1" lang="en-US" altLang="zh-CN" dirty="0" smtClean="0"/>
              <a:t>          freshest </a:t>
            </a:r>
            <a:endParaRPr kumimoji="1" lang="en-US" altLang="zh-CN" dirty="0"/>
          </a:p>
        </p:txBody>
      </p:sp>
      <p:sp>
        <p:nvSpPr>
          <p:cNvPr id="22" name="Text Box 5"/>
          <p:cNvSpPr txBox="1">
            <a:spLocks noChangeArrowheads="1"/>
          </p:cNvSpPr>
          <p:nvPr/>
        </p:nvSpPr>
        <p:spPr bwMode="auto">
          <a:xfrm>
            <a:off x="1469181" y="3480753"/>
            <a:ext cx="4266777" cy="6317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kumimoji="1" lang="en-US" altLang="zh-CN" dirty="0"/>
              <a:t>close </a:t>
            </a:r>
            <a:r>
              <a:rPr kumimoji="1" lang="en-US" altLang="zh-CN" dirty="0" smtClean="0"/>
              <a:t>           close</a:t>
            </a:r>
            <a:r>
              <a:rPr kumimoji="1" lang="en-US" altLang="zh-CN" dirty="0" smtClean="0">
                <a:solidFill>
                  <a:schemeClr val="tx2"/>
                </a:solidFill>
              </a:rPr>
              <a:t>st</a:t>
            </a:r>
            <a:endParaRPr kumimoji="1" lang="en-US" altLang="zh-CN" dirty="0">
              <a:solidFill>
                <a:schemeClr val="tx2"/>
              </a:solidFill>
            </a:endParaRPr>
          </a:p>
        </p:txBody>
      </p:sp>
      <p:sp>
        <p:nvSpPr>
          <p:cNvPr id="23" name="Text Box 6"/>
          <p:cNvSpPr txBox="1">
            <a:spLocks noChangeArrowheads="1"/>
          </p:cNvSpPr>
          <p:nvPr/>
        </p:nvSpPr>
        <p:spPr bwMode="auto">
          <a:xfrm>
            <a:off x="1469182" y="4887632"/>
            <a:ext cx="3883368" cy="6317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kumimoji="1" lang="en-US" altLang="zh-CN" dirty="0"/>
              <a:t>big </a:t>
            </a:r>
            <a:r>
              <a:rPr kumimoji="1" lang="en-US" altLang="zh-CN" dirty="0" smtClean="0"/>
              <a:t>              biggest</a:t>
            </a:r>
            <a:endParaRPr kumimoji="1" lang="en-US" altLang="zh-CN" dirty="0">
              <a:solidFill>
                <a:schemeClr val="tx2"/>
              </a:solidFill>
            </a:endParaRPr>
          </a:p>
        </p:txBody>
      </p:sp>
      <p:sp>
        <p:nvSpPr>
          <p:cNvPr id="11" name="Text Box 23"/>
          <p:cNvSpPr txBox="1">
            <a:spLocks noChangeArrowheads="1"/>
          </p:cNvSpPr>
          <p:nvPr/>
        </p:nvSpPr>
        <p:spPr bwMode="auto">
          <a:xfrm>
            <a:off x="7680176" y="1466366"/>
            <a:ext cx="1188267" cy="683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zh-CN" altLang="en-US" dirty="0" smtClean="0">
                <a:solidFill>
                  <a:srgbClr val="00B050"/>
                </a:solidFill>
              </a:rPr>
              <a:t>规则</a:t>
            </a:r>
            <a:endParaRPr lang="zh-CN" altLang="en-US" dirty="0">
              <a:solidFill>
                <a:srgbClr val="00B05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61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61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614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56" grpId="0"/>
      <p:bldP spid="6145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0" name="Text Box 20"/>
          <p:cNvSpPr txBox="1">
            <a:spLocks noChangeArrowheads="1"/>
          </p:cNvSpPr>
          <p:nvPr/>
        </p:nvSpPr>
        <p:spPr bwMode="auto">
          <a:xfrm>
            <a:off x="6969776" y="2726888"/>
            <a:ext cx="4530486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dirty="0">
                <a:solidFill>
                  <a:srgbClr val="FF0000"/>
                </a:solidFill>
              </a:rPr>
              <a:t>(</a:t>
            </a:r>
            <a:r>
              <a:rPr kumimoji="1" lang="zh-CN" altLang="en-US" dirty="0">
                <a:solidFill>
                  <a:srgbClr val="FF0000"/>
                </a:solidFill>
              </a:rPr>
              <a:t>多音节词和部分双音节词前加</a:t>
            </a:r>
            <a:r>
              <a:rPr kumimoji="1" lang="en-US" altLang="zh-CN" dirty="0">
                <a:solidFill>
                  <a:srgbClr val="FF0000"/>
                </a:solidFill>
              </a:rPr>
              <a:t>most)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25" name="Text Box 11"/>
          <p:cNvSpPr txBox="1">
            <a:spLocks noChangeArrowheads="1"/>
          </p:cNvSpPr>
          <p:nvPr/>
        </p:nvSpPr>
        <p:spPr bwMode="auto">
          <a:xfrm>
            <a:off x="682720" y="2702794"/>
            <a:ext cx="6219346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dirty="0"/>
              <a:t>comfortable </a:t>
            </a:r>
            <a:r>
              <a:rPr kumimoji="1" lang="en-US" altLang="zh-CN" dirty="0" smtClean="0"/>
              <a:t>    </a:t>
            </a:r>
            <a:r>
              <a:rPr kumimoji="1" lang="en-US" altLang="zh-CN" dirty="0" smtClean="0">
                <a:solidFill>
                  <a:schemeClr val="tx2"/>
                </a:solidFill>
              </a:rPr>
              <a:t>most</a:t>
            </a:r>
            <a:r>
              <a:rPr kumimoji="1" lang="en-US" altLang="zh-CN" dirty="0" smtClean="0"/>
              <a:t> </a:t>
            </a:r>
            <a:r>
              <a:rPr kumimoji="1" lang="en-US" altLang="zh-CN" dirty="0"/>
              <a:t>comfortable </a:t>
            </a:r>
            <a:endParaRPr kumimoji="1" lang="en-US" altLang="zh-CN" dirty="0">
              <a:solidFill>
                <a:srgbClr val="FF0066"/>
              </a:solidFill>
            </a:endParaRPr>
          </a:p>
        </p:txBody>
      </p:sp>
      <p:sp>
        <p:nvSpPr>
          <p:cNvPr id="61457" name="Text Box 17"/>
          <p:cNvSpPr txBox="1">
            <a:spLocks noChangeArrowheads="1"/>
          </p:cNvSpPr>
          <p:nvPr/>
        </p:nvSpPr>
        <p:spPr bwMode="auto">
          <a:xfrm>
            <a:off x="6902066" y="1386595"/>
            <a:ext cx="4598196" cy="11757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kumimoji="1" lang="en-US" altLang="zh-CN" dirty="0">
                <a:solidFill>
                  <a:srgbClr val="FF0000"/>
                </a:solidFill>
              </a:rPr>
              <a:t> (</a:t>
            </a:r>
            <a:r>
              <a:rPr kumimoji="1" lang="zh-CN" altLang="en-US" dirty="0">
                <a:solidFill>
                  <a:srgbClr val="FF0000"/>
                </a:solidFill>
              </a:rPr>
              <a:t>以辅音字母</a:t>
            </a:r>
            <a:r>
              <a:rPr kumimoji="1" lang="en-US" altLang="zh-CN" dirty="0">
                <a:solidFill>
                  <a:srgbClr val="FF0000"/>
                </a:solidFill>
              </a:rPr>
              <a:t>+y</a:t>
            </a:r>
            <a:r>
              <a:rPr kumimoji="1" lang="zh-CN" altLang="en-US" dirty="0">
                <a:solidFill>
                  <a:srgbClr val="FF0000"/>
                </a:solidFill>
              </a:rPr>
              <a:t>结尾的双音节词，变</a:t>
            </a:r>
            <a:r>
              <a:rPr kumimoji="1" lang="en-US" altLang="zh-CN" dirty="0">
                <a:solidFill>
                  <a:srgbClr val="FF0000"/>
                </a:solidFill>
              </a:rPr>
              <a:t>y</a:t>
            </a:r>
            <a:r>
              <a:rPr kumimoji="1" lang="zh-CN" altLang="en-US" dirty="0" smtClean="0">
                <a:solidFill>
                  <a:srgbClr val="FF0000"/>
                </a:solidFill>
              </a:rPr>
              <a:t>为</a:t>
            </a:r>
            <a:r>
              <a:rPr kumimoji="1" lang="en-US" altLang="zh-CN" dirty="0" err="1" smtClean="0">
                <a:solidFill>
                  <a:srgbClr val="FF0000"/>
                </a:solidFill>
              </a:rPr>
              <a:t>i</a:t>
            </a:r>
            <a:r>
              <a:rPr kumimoji="1" lang="zh-CN" altLang="en-US" dirty="0" smtClean="0">
                <a:solidFill>
                  <a:srgbClr val="FF0000"/>
                </a:solidFill>
              </a:rPr>
              <a:t>加</a:t>
            </a:r>
            <a:r>
              <a:rPr kumimoji="1" lang="en-US" altLang="zh-CN" dirty="0">
                <a:solidFill>
                  <a:srgbClr val="FF0000"/>
                </a:solidFill>
              </a:rPr>
              <a:t>-</a:t>
            </a:r>
            <a:r>
              <a:rPr kumimoji="1" lang="en-US" altLang="zh-CN" dirty="0" err="1" smtClean="0">
                <a:solidFill>
                  <a:srgbClr val="FF0000"/>
                </a:solidFill>
              </a:rPr>
              <a:t>est</a:t>
            </a:r>
            <a:r>
              <a:rPr kumimoji="1" lang="en-US" altLang="zh-CN" dirty="0">
                <a:solidFill>
                  <a:srgbClr val="FF0000"/>
                </a:solidFill>
              </a:rPr>
              <a:t>) </a:t>
            </a:r>
            <a:endParaRPr lang="en-US" altLang="zh-CN" b="0" dirty="0">
              <a:solidFill>
                <a:srgbClr val="FF0000"/>
              </a:solidFill>
            </a:endParaRPr>
          </a:p>
        </p:txBody>
      </p:sp>
      <p:sp>
        <p:nvSpPr>
          <p:cNvPr id="24" name="Text Box 9"/>
          <p:cNvSpPr txBox="1">
            <a:spLocks noChangeArrowheads="1"/>
          </p:cNvSpPr>
          <p:nvPr/>
        </p:nvSpPr>
        <p:spPr bwMode="auto">
          <a:xfrm>
            <a:off x="1284067" y="1392945"/>
            <a:ext cx="5534909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dirty="0"/>
              <a:t>early </a:t>
            </a:r>
            <a:r>
              <a:rPr kumimoji="1" lang="en-US" altLang="zh-CN" dirty="0" smtClean="0"/>
              <a:t>                 earliest</a:t>
            </a:r>
            <a:endParaRPr kumimoji="1" lang="en-US" altLang="zh-CN" dirty="0"/>
          </a:p>
        </p:txBody>
      </p:sp>
      <p:sp>
        <p:nvSpPr>
          <p:cNvPr id="12" name="Text Box 22"/>
          <p:cNvSpPr txBox="1">
            <a:spLocks noChangeArrowheads="1"/>
          </p:cNvSpPr>
          <p:nvPr/>
        </p:nvSpPr>
        <p:spPr bwMode="auto">
          <a:xfrm>
            <a:off x="1271464" y="692696"/>
            <a:ext cx="1080938" cy="683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zh-CN" altLang="en-US" dirty="0">
                <a:solidFill>
                  <a:srgbClr val="00B050"/>
                </a:solidFill>
              </a:rPr>
              <a:t>原形</a:t>
            </a:r>
            <a:endParaRPr lang="zh-CN" altLang="en-US" dirty="0">
              <a:solidFill>
                <a:srgbClr val="00B050"/>
              </a:solidFill>
            </a:endParaRPr>
          </a:p>
        </p:txBody>
      </p:sp>
      <p:sp>
        <p:nvSpPr>
          <p:cNvPr id="13" name="Text Box 23"/>
          <p:cNvSpPr txBox="1">
            <a:spLocks noChangeArrowheads="1"/>
          </p:cNvSpPr>
          <p:nvPr/>
        </p:nvSpPr>
        <p:spPr bwMode="auto">
          <a:xfrm>
            <a:off x="4079776" y="692696"/>
            <a:ext cx="1583828" cy="683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zh-CN" altLang="en-US" dirty="0">
                <a:solidFill>
                  <a:srgbClr val="00B050"/>
                </a:solidFill>
              </a:rPr>
              <a:t>最高级</a:t>
            </a:r>
            <a:endParaRPr lang="zh-CN" altLang="en-US" dirty="0">
              <a:solidFill>
                <a:srgbClr val="00B050"/>
              </a:solidFill>
            </a:endParaRPr>
          </a:p>
        </p:txBody>
      </p:sp>
      <p:sp>
        <p:nvSpPr>
          <p:cNvPr id="14" name="Text Box 23"/>
          <p:cNvSpPr txBox="1">
            <a:spLocks noChangeArrowheads="1"/>
          </p:cNvSpPr>
          <p:nvPr/>
        </p:nvSpPr>
        <p:spPr bwMode="auto">
          <a:xfrm>
            <a:off x="8818658" y="678071"/>
            <a:ext cx="1188267" cy="683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zh-CN" altLang="en-US" dirty="0" smtClean="0">
                <a:solidFill>
                  <a:srgbClr val="00B050"/>
                </a:solidFill>
              </a:rPr>
              <a:t>规则</a:t>
            </a:r>
            <a:endParaRPr lang="zh-CN" altLang="en-US" dirty="0">
              <a:solidFill>
                <a:srgbClr val="00B050"/>
              </a:solidFill>
            </a:endParaRPr>
          </a:p>
        </p:txBody>
      </p:sp>
      <p:sp>
        <p:nvSpPr>
          <p:cNvPr id="15" name="Text Box 2">
            <a:hlinkClick r:id="rId2" action="ppaction://hlinksldjump"/>
          </p:cNvPr>
          <p:cNvSpPr txBox="1">
            <a:spLocks noChangeArrowheads="1"/>
          </p:cNvSpPr>
          <p:nvPr/>
        </p:nvSpPr>
        <p:spPr bwMode="auto">
          <a:xfrm>
            <a:off x="871562" y="4149080"/>
            <a:ext cx="6098214" cy="12741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kumimoji="1" lang="en-US" altLang="zh-CN" dirty="0"/>
              <a:t>cheaply </a:t>
            </a:r>
            <a:r>
              <a:rPr kumimoji="1" lang="en-US" altLang="zh-CN" dirty="0" smtClean="0"/>
              <a:t>         (</a:t>
            </a:r>
            <a:r>
              <a:rPr kumimoji="1" lang="en-US" altLang="zh-CN" dirty="0"/>
              <a:t>the) most cheaply</a:t>
            </a:r>
            <a:endParaRPr kumimoji="1" lang="en-US" altLang="zh-CN" dirty="0"/>
          </a:p>
          <a:p>
            <a:pPr eaLnBrk="1" hangingPunct="1">
              <a:lnSpc>
                <a:spcPct val="120000"/>
              </a:lnSpc>
            </a:pPr>
            <a:r>
              <a:rPr kumimoji="1" lang="en-US" altLang="zh-CN" dirty="0"/>
              <a:t>carefully </a:t>
            </a:r>
            <a:r>
              <a:rPr kumimoji="1" lang="en-US" altLang="zh-CN" dirty="0" smtClean="0"/>
              <a:t>       (</a:t>
            </a:r>
            <a:r>
              <a:rPr kumimoji="1" lang="en-US" altLang="zh-CN" dirty="0"/>
              <a:t>the) most carefully</a:t>
            </a:r>
            <a:endParaRPr kumimoji="1" lang="en-US" altLang="zh-CN" dirty="0"/>
          </a:p>
        </p:txBody>
      </p:sp>
      <p:sp>
        <p:nvSpPr>
          <p:cNvPr id="16" name="Text Box 20"/>
          <p:cNvSpPr txBox="1">
            <a:spLocks noChangeArrowheads="1"/>
          </p:cNvSpPr>
          <p:nvPr/>
        </p:nvSpPr>
        <p:spPr bwMode="auto">
          <a:xfrm>
            <a:off x="6975690" y="4153672"/>
            <a:ext cx="4834260" cy="18651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kumimoji="1" lang="en-US" altLang="zh-CN" dirty="0">
                <a:solidFill>
                  <a:srgbClr val="FF0000"/>
                </a:solidFill>
              </a:rPr>
              <a:t>(</a:t>
            </a:r>
            <a:r>
              <a:rPr kumimoji="1" lang="zh-CN" altLang="en-US" dirty="0" smtClean="0">
                <a:solidFill>
                  <a:srgbClr val="FF0000"/>
                </a:solidFill>
              </a:rPr>
              <a:t>以</a:t>
            </a:r>
            <a:r>
              <a:rPr kumimoji="1" lang="en-US" altLang="zh-CN" dirty="0" err="1" smtClean="0">
                <a:solidFill>
                  <a:srgbClr val="FF0000"/>
                </a:solidFill>
              </a:rPr>
              <a:t>ly</a:t>
            </a:r>
            <a:r>
              <a:rPr kumimoji="1" lang="zh-CN" altLang="en-US" dirty="0">
                <a:solidFill>
                  <a:srgbClr val="FF0000"/>
                </a:solidFill>
              </a:rPr>
              <a:t>结尾的副词的</a:t>
            </a:r>
            <a:r>
              <a:rPr kumimoji="1" lang="zh-CN" altLang="en-US" dirty="0" smtClean="0">
                <a:solidFill>
                  <a:srgbClr val="FF0000"/>
                </a:solidFill>
              </a:rPr>
              <a:t>最高级是</a:t>
            </a:r>
            <a:r>
              <a:rPr kumimoji="1" lang="zh-CN" altLang="en-US" dirty="0">
                <a:solidFill>
                  <a:srgbClr val="FF0000"/>
                </a:solidFill>
              </a:rPr>
              <a:t>在其前面加 </a:t>
            </a:r>
            <a:r>
              <a:rPr kumimoji="1" lang="en-US" altLang="zh-CN" dirty="0" smtClean="0">
                <a:solidFill>
                  <a:srgbClr val="FF0000"/>
                </a:solidFill>
              </a:rPr>
              <a:t>the </a:t>
            </a:r>
            <a:r>
              <a:rPr kumimoji="1" lang="en-US" altLang="zh-CN" dirty="0">
                <a:solidFill>
                  <a:srgbClr val="FF0000"/>
                </a:solidFill>
              </a:rPr>
              <a:t>most; the</a:t>
            </a:r>
            <a:r>
              <a:rPr kumimoji="1" lang="zh-CN" altLang="en-US" dirty="0">
                <a:solidFill>
                  <a:srgbClr val="FF0000"/>
                </a:solidFill>
              </a:rPr>
              <a:t>可以省略。</a:t>
            </a:r>
            <a:r>
              <a:rPr kumimoji="1" lang="en-US" altLang="zh-CN" dirty="0">
                <a:solidFill>
                  <a:srgbClr val="FF0000"/>
                </a:solidFill>
              </a:rPr>
              <a:t>)</a:t>
            </a:r>
            <a:endParaRPr kumimoji="1" lang="en-US" altLang="zh-CN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14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61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60" grpId="0"/>
      <p:bldP spid="61457" grpId="0"/>
      <p:bldP spid="1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/>
          <p:cNvSpPr txBox="1">
            <a:spLocks noChangeArrowheads="1"/>
          </p:cNvSpPr>
          <p:nvPr/>
        </p:nvSpPr>
        <p:spPr bwMode="auto">
          <a:xfrm>
            <a:off x="1556940" y="1946963"/>
            <a:ext cx="3816350" cy="683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kumimoji="1" lang="en-US" altLang="zh-CN" dirty="0"/>
              <a:t>good — best</a:t>
            </a:r>
            <a:endParaRPr kumimoji="1" lang="en-US" altLang="zh-CN" dirty="0"/>
          </a:p>
        </p:txBody>
      </p:sp>
      <p:sp>
        <p:nvSpPr>
          <p:cNvPr id="3" name="Text Box 5"/>
          <p:cNvSpPr txBox="1">
            <a:spLocks noChangeArrowheads="1"/>
          </p:cNvSpPr>
          <p:nvPr/>
        </p:nvSpPr>
        <p:spPr bwMode="auto">
          <a:xfrm>
            <a:off x="1556940" y="2801324"/>
            <a:ext cx="5113337" cy="683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kumimoji="1" lang="en-US" altLang="zh-CN" dirty="0" smtClean="0"/>
              <a:t>bad / badly </a:t>
            </a:r>
            <a:r>
              <a:rPr kumimoji="1" lang="en-US" altLang="zh-CN" dirty="0"/>
              <a:t>— worst</a:t>
            </a:r>
            <a:endParaRPr kumimoji="1" lang="en-US" altLang="zh-CN" dirty="0">
              <a:solidFill>
                <a:schemeClr val="tx2"/>
              </a:solidFill>
            </a:endParaRPr>
          </a:p>
        </p:txBody>
      </p:sp>
      <p:sp>
        <p:nvSpPr>
          <p:cNvPr id="4" name="Text Box 6"/>
          <p:cNvSpPr txBox="1">
            <a:spLocks noChangeArrowheads="1"/>
          </p:cNvSpPr>
          <p:nvPr/>
        </p:nvSpPr>
        <p:spPr bwMode="auto">
          <a:xfrm>
            <a:off x="7176121" y="2773944"/>
            <a:ext cx="4176464" cy="683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kumimoji="1" lang="en-US" altLang="zh-CN" dirty="0" smtClean="0"/>
              <a:t>many / much </a:t>
            </a:r>
            <a:r>
              <a:rPr kumimoji="1" lang="en-US" altLang="zh-CN" dirty="0"/>
              <a:t>— most</a:t>
            </a:r>
            <a:endParaRPr kumimoji="1" lang="en-US" altLang="zh-CN" dirty="0">
              <a:solidFill>
                <a:schemeClr val="tx2"/>
              </a:solidFill>
            </a:endParaRPr>
          </a:p>
        </p:txBody>
      </p:sp>
      <p:sp>
        <p:nvSpPr>
          <p:cNvPr id="6" name="Text Box 20"/>
          <p:cNvSpPr txBox="1">
            <a:spLocks noChangeArrowheads="1"/>
          </p:cNvSpPr>
          <p:nvPr/>
        </p:nvSpPr>
        <p:spPr bwMode="auto">
          <a:xfrm>
            <a:off x="3935760" y="4560100"/>
            <a:ext cx="4968552" cy="683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kumimoji="1" lang="en-US" altLang="zh-CN" dirty="0" smtClean="0">
                <a:solidFill>
                  <a:srgbClr val="FF0000"/>
                </a:solidFill>
              </a:rPr>
              <a:t>(</a:t>
            </a:r>
            <a:r>
              <a:rPr kumimoji="1" lang="zh-CN" altLang="en-US" dirty="0" smtClean="0">
                <a:solidFill>
                  <a:srgbClr val="FF0000"/>
                </a:solidFill>
              </a:rPr>
              <a:t>不规则变化需专门记忆</a:t>
            </a:r>
            <a:r>
              <a:rPr kumimoji="1" lang="en-US" altLang="zh-CN" dirty="0">
                <a:solidFill>
                  <a:srgbClr val="FF0000"/>
                </a:solidFill>
              </a:rPr>
              <a:t>) 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7176120" y="1988840"/>
            <a:ext cx="3816350" cy="683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kumimoji="1" lang="en-US" altLang="zh-CN" dirty="0"/>
              <a:t>little — least</a:t>
            </a:r>
            <a:endParaRPr kumimoji="1" lang="en-US" altLang="zh-CN" dirty="0"/>
          </a:p>
        </p:txBody>
      </p:sp>
      <p:sp>
        <p:nvSpPr>
          <p:cNvPr id="7" name="Text Box 2"/>
          <p:cNvSpPr txBox="1">
            <a:spLocks noChangeArrowheads="1"/>
          </p:cNvSpPr>
          <p:nvPr/>
        </p:nvSpPr>
        <p:spPr bwMode="auto">
          <a:xfrm>
            <a:off x="1556940" y="3680712"/>
            <a:ext cx="5113336" cy="683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kumimoji="1" lang="en-US" altLang="zh-CN" dirty="0"/>
              <a:t>far — </a:t>
            </a:r>
            <a:r>
              <a:rPr kumimoji="1" lang="en-US" altLang="zh-CN" dirty="0" smtClean="0"/>
              <a:t>farthest / </a:t>
            </a:r>
            <a:r>
              <a:rPr kumimoji="1" lang="en-US" altLang="zh-CN" dirty="0"/>
              <a:t>furthest</a:t>
            </a:r>
            <a:endParaRPr kumimoji="1" lang="en-US" altLang="zh-CN" dirty="0"/>
          </a:p>
        </p:txBody>
      </p:sp>
      <p:sp>
        <p:nvSpPr>
          <p:cNvPr id="14" name="Text Box 23"/>
          <p:cNvSpPr txBox="1">
            <a:spLocks noChangeArrowheads="1"/>
          </p:cNvSpPr>
          <p:nvPr/>
        </p:nvSpPr>
        <p:spPr bwMode="auto">
          <a:xfrm>
            <a:off x="4699588" y="1146981"/>
            <a:ext cx="2681349" cy="6267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zh-CN" altLang="en-US" dirty="0" smtClean="0">
                <a:solidFill>
                  <a:srgbClr val="00B050"/>
                </a:solidFill>
              </a:rPr>
              <a:t>不规则变化</a:t>
            </a:r>
            <a:endParaRPr lang="zh-CN" altLang="en-US" dirty="0">
              <a:solidFill>
                <a:srgbClr val="00B05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3" name="Text Box 7"/>
          <p:cNvSpPr txBox="1">
            <a:spLocks noChangeArrowheads="1"/>
          </p:cNvSpPr>
          <p:nvPr/>
        </p:nvSpPr>
        <p:spPr bwMode="auto">
          <a:xfrm>
            <a:off x="459326" y="1588710"/>
            <a:ext cx="11411345" cy="3637919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dirty="0"/>
              <a:t>Greg is _______ in town. He doesn’t know his way _______. Helen is telling him some information now. The _______ supermarket is on Center Street. He can </a:t>
            </a:r>
            <a:r>
              <a:rPr lang="en-US" altLang="zh-CN" dirty="0" smtClean="0"/>
              <a:t>buy _______ </a:t>
            </a:r>
            <a:r>
              <a:rPr lang="en-US" altLang="zh-CN" dirty="0"/>
              <a:t>_______ food there. The ________ cinema around here is Sun Cinema. He can sit _______ ________ </a:t>
            </a:r>
            <a:r>
              <a:rPr lang="en-US" altLang="zh-CN" dirty="0" smtClean="0"/>
              <a:t>__________ </a:t>
            </a:r>
            <a:r>
              <a:rPr lang="en-US" altLang="zh-CN" dirty="0"/>
              <a:t>because they have _______ ________ seats. </a:t>
            </a:r>
            <a:endParaRPr lang="en-US" altLang="zh-CN" dirty="0"/>
          </a:p>
        </p:txBody>
      </p:sp>
      <p:sp>
        <p:nvSpPr>
          <p:cNvPr id="15" name="Text Box 8"/>
          <p:cNvSpPr txBox="1">
            <a:spLocks noChangeArrowheads="1"/>
          </p:cNvSpPr>
          <p:nvPr/>
        </p:nvSpPr>
        <p:spPr bwMode="auto">
          <a:xfrm>
            <a:off x="1885544" y="1622510"/>
            <a:ext cx="136842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CN" dirty="0">
                <a:solidFill>
                  <a:srgbClr val="FF0000"/>
                </a:solidFill>
              </a:rPr>
              <a:t>new</a:t>
            </a:r>
            <a:endParaRPr lang="en-US" altLang="zh-CN" dirty="0">
              <a:solidFill>
                <a:srgbClr val="FF0000"/>
              </a:solidFill>
            </a:endParaRPr>
          </a:p>
        </p:txBody>
      </p:sp>
      <p:sp>
        <p:nvSpPr>
          <p:cNvPr id="16" name="Text Box 9"/>
          <p:cNvSpPr txBox="1">
            <a:spLocks noChangeArrowheads="1"/>
          </p:cNvSpPr>
          <p:nvPr/>
        </p:nvSpPr>
        <p:spPr bwMode="auto">
          <a:xfrm>
            <a:off x="9335025" y="1658671"/>
            <a:ext cx="172878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dirty="0">
                <a:solidFill>
                  <a:srgbClr val="FF0000"/>
                </a:solidFill>
              </a:rPr>
              <a:t>around</a:t>
            </a:r>
            <a:endParaRPr lang="en-US" altLang="zh-CN" dirty="0">
              <a:solidFill>
                <a:srgbClr val="FF0000"/>
              </a:solidFill>
            </a:endParaRPr>
          </a:p>
        </p:txBody>
      </p:sp>
      <p:sp>
        <p:nvSpPr>
          <p:cNvPr id="17" name="Text Box 10"/>
          <p:cNvSpPr txBox="1">
            <a:spLocks noChangeArrowheads="1"/>
          </p:cNvSpPr>
          <p:nvPr/>
        </p:nvSpPr>
        <p:spPr bwMode="auto">
          <a:xfrm>
            <a:off x="9034063" y="2208200"/>
            <a:ext cx="978296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dirty="0">
                <a:solidFill>
                  <a:srgbClr val="FF0000"/>
                </a:solidFill>
              </a:rPr>
              <a:t>best</a:t>
            </a:r>
            <a:endParaRPr lang="en-US" altLang="zh-CN" dirty="0">
              <a:solidFill>
                <a:srgbClr val="FF0000"/>
              </a:solidFill>
            </a:endParaRPr>
          </a:p>
        </p:txBody>
      </p:sp>
      <p:sp>
        <p:nvSpPr>
          <p:cNvPr id="18" name="Text Box 11"/>
          <p:cNvSpPr txBox="1">
            <a:spLocks noChangeArrowheads="1"/>
          </p:cNvSpPr>
          <p:nvPr/>
        </p:nvSpPr>
        <p:spPr bwMode="auto">
          <a:xfrm>
            <a:off x="8711348" y="2818456"/>
            <a:ext cx="100806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dirty="0">
                <a:solidFill>
                  <a:srgbClr val="FF0000"/>
                </a:solidFill>
              </a:rPr>
              <a:t>the</a:t>
            </a:r>
            <a:endParaRPr lang="en-US" altLang="zh-CN" dirty="0">
              <a:solidFill>
                <a:srgbClr val="FF0000"/>
              </a:solidFill>
            </a:endParaRPr>
          </a:p>
        </p:txBody>
      </p:sp>
      <p:sp>
        <p:nvSpPr>
          <p:cNvPr id="19" name="Text Box 12"/>
          <p:cNvSpPr txBox="1">
            <a:spLocks noChangeArrowheads="1"/>
          </p:cNvSpPr>
          <p:nvPr/>
        </p:nvSpPr>
        <p:spPr bwMode="auto">
          <a:xfrm>
            <a:off x="3398524" y="3403231"/>
            <a:ext cx="187166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dirty="0">
                <a:solidFill>
                  <a:srgbClr val="FF0000"/>
                </a:solidFill>
              </a:rPr>
              <a:t>newest</a:t>
            </a:r>
            <a:endParaRPr lang="en-US" altLang="zh-CN" dirty="0">
              <a:solidFill>
                <a:srgbClr val="FF0000"/>
              </a:solidFill>
            </a:endParaRPr>
          </a:p>
        </p:txBody>
      </p:sp>
      <p:sp>
        <p:nvSpPr>
          <p:cNvPr id="20" name="Text Box 13"/>
          <p:cNvSpPr txBox="1">
            <a:spLocks noChangeArrowheads="1"/>
          </p:cNvSpPr>
          <p:nvPr/>
        </p:nvSpPr>
        <p:spPr bwMode="auto">
          <a:xfrm>
            <a:off x="4178821" y="3979348"/>
            <a:ext cx="122304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dirty="0">
                <a:solidFill>
                  <a:srgbClr val="FF0000"/>
                </a:solidFill>
              </a:rPr>
              <a:t>most</a:t>
            </a:r>
            <a:endParaRPr lang="en-US" altLang="zh-CN" dirty="0">
              <a:solidFill>
                <a:srgbClr val="FF0000"/>
              </a:solidFill>
            </a:endParaRPr>
          </a:p>
        </p:txBody>
      </p:sp>
      <p:sp>
        <p:nvSpPr>
          <p:cNvPr id="89100" name="Text Box 14"/>
          <p:cNvSpPr txBox="1">
            <a:spLocks noChangeArrowheads="1"/>
          </p:cNvSpPr>
          <p:nvPr/>
        </p:nvSpPr>
        <p:spPr bwMode="auto">
          <a:xfrm>
            <a:off x="479376" y="980728"/>
            <a:ext cx="9864774" cy="634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lang="en-US" altLang="zh-CN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Fill in the blanks according to the conversation.</a:t>
            </a:r>
            <a:endParaRPr lang="en-US" altLang="zh-CN" dirty="0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 Box 16"/>
          <p:cNvSpPr txBox="1">
            <a:spLocks noChangeArrowheads="1"/>
          </p:cNvSpPr>
          <p:nvPr/>
        </p:nvSpPr>
        <p:spPr bwMode="auto">
          <a:xfrm>
            <a:off x="5522899" y="3979347"/>
            <a:ext cx="258932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dirty="0">
                <a:solidFill>
                  <a:srgbClr val="FF0000"/>
                </a:solidFill>
              </a:rPr>
              <a:t>comfortably</a:t>
            </a:r>
            <a:endParaRPr lang="en-US" altLang="zh-CN" dirty="0">
              <a:solidFill>
                <a:srgbClr val="FF0000"/>
              </a:solidFill>
            </a:endParaRPr>
          </a:p>
        </p:txBody>
      </p:sp>
      <p:sp>
        <p:nvSpPr>
          <p:cNvPr id="24" name="Text Box 17"/>
          <p:cNvSpPr txBox="1">
            <a:spLocks noChangeArrowheads="1"/>
          </p:cNvSpPr>
          <p:nvPr/>
        </p:nvSpPr>
        <p:spPr bwMode="auto">
          <a:xfrm>
            <a:off x="888572" y="4546836"/>
            <a:ext cx="301288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dirty="0">
                <a:solidFill>
                  <a:srgbClr val="FF0000"/>
                </a:solidFill>
              </a:rPr>
              <a:t>the       biggest</a:t>
            </a:r>
            <a:endParaRPr lang="en-US" altLang="zh-CN" dirty="0">
              <a:solidFill>
                <a:srgbClr val="FF0000"/>
              </a:solidFill>
            </a:endParaRPr>
          </a:p>
        </p:txBody>
      </p:sp>
      <p:sp>
        <p:nvSpPr>
          <p:cNvPr id="89104" name="Rectangle 16"/>
          <p:cNvSpPr>
            <a:spLocks noChangeArrowheads="1"/>
          </p:cNvSpPr>
          <p:nvPr/>
        </p:nvSpPr>
        <p:spPr bwMode="auto">
          <a:xfrm>
            <a:off x="9840416" y="2825168"/>
            <a:ext cx="1546193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3200" dirty="0">
                <a:solidFill>
                  <a:srgbClr val="FF0000"/>
                </a:solidFill>
              </a:rPr>
              <a:t>freshest</a:t>
            </a:r>
            <a:endParaRPr lang="zh-CN" altLang="en-US" sz="3200" dirty="0">
              <a:solidFill>
                <a:srgbClr val="FF0000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2704083" y="3979349"/>
            <a:ext cx="83388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>
                <a:solidFill>
                  <a:srgbClr val="FF0000"/>
                </a:solidFill>
              </a:rPr>
              <a:t>the </a:t>
            </a:r>
            <a:endParaRPr lang="zh-CN" altLang="en-US" sz="3200" dirty="0"/>
          </a:p>
        </p:txBody>
      </p:sp>
      <p:sp>
        <p:nvSpPr>
          <p:cNvPr id="14" name="Text Box 3"/>
          <p:cNvSpPr txBox="1">
            <a:spLocks noChangeArrowheads="1"/>
          </p:cNvSpPr>
          <p:nvPr/>
        </p:nvSpPr>
        <p:spPr bwMode="auto">
          <a:xfrm>
            <a:off x="439312" y="5184263"/>
            <a:ext cx="6800017" cy="683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dirty="0" smtClean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Now role-play </a:t>
            </a:r>
            <a:r>
              <a:rPr lang="en-US" altLang="zh-CN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altLang="zh-CN" dirty="0" smtClean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conversation.</a:t>
            </a:r>
            <a:endParaRPr lang="en-US" altLang="zh-CN" dirty="0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89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18" grpId="0"/>
      <p:bldP spid="19" grpId="0"/>
      <p:bldP spid="20" grpId="0"/>
      <p:bldP spid="23" grpId="0"/>
      <p:bldP spid="24" grpId="0"/>
      <p:bldP spid="89104" grpId="0" bldLvl="0" animBg="1"/>
      <p:bldP spid="2" grpId="0"/>
      <p:bldP spid="1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81" name="Text Box 5"/>
          <p:cNvSpPr txBox="1">
            <a:spLocks noChangeArrowheads="1"/>
          </p:cNvSpPr>
          <p:nvPr/>
        </p:nvSpPr>
        <p:spPr bwMode="auto">
          <a:xfrm>
            <a:off x="1840113" y="1700808"/>
            <a:ext cx="1943100" cy="1138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CN" sz="3400" dirty="0">
                <a:solidFill>
                  <a:srgbClr val="0000FF"/>
                </a:solidFill>
              </a:rPr>
              <a:t>Linda 160 cm</a:t>
            </a:r>
            <a:endParaRPr lang="en-US" altLang="zh-CN" sz="3400" dirty="0">
              <a:solidFill>
                <a:srgbClr val="0000FF"/>
              </a:solidFill>
            </a:endParaRPr>
          </a:p>
        </p:txBody>
      </p:sp>
      <p:sp>
        <p:nvSpPr>
          <p:cNvPr id="75782" name="Text Box 6"/>
          <p:cNvSpPr txBox="1">
            <a:spLocks noChangeArrowheads="1"/>
          </p:cNvSpPr>
          <p:nvPr/>
        </p:nvSpPr>
        <p:spPr bwMode="auto">
          <a:xfrm>
            <a:off x="5614244" y="2631968"/>
            <a:ext cx="2057400" cy="1138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CN" sz="3400" dirty="0">
                <a:solidFill>
                  <a:srgbClr val="0000FF"/>
                </a:solidFill>
              </a:rPr>
              <a:t>Nancy 150 cm</a:t>
            </a:r>
            <a:endParaRPr lang="en-US" altLang="zh-CN" sz="3400" dirty="0">
              <a:solidFill>
                <a:srgbClr val="0000FF"/>
              </a:solidFill>
            </a:endParaRPr>
          </a:p>
        </p:txBody>
      </p:sp>
      <p:sp>
        <p:nvSpPr>
          <p:cNvPr id="75783" name="Text Box 7"/>
          <p:cNvSpPr txBox="1">
            <a:spLocks noChangeArrowheads="1"/>
          </p:cNvSpPr>
          <p:nvPr/>
        </p:nvSpPr>
        <p:spPr bwMode="auto">
          <a:xfrm>
            <a:off x="9768408" y="3260206"/>
            <a:ext cx="1535112" cy="1138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CN" sz="3400" dirty="0">
                <a:solidFill>
                  <a:srgbClr val="0000FF"/>
                </a:solidFill>
              </a:rPr>
              <a:t>Kate 75 cm</a:t>
            </a:r>
            <a:endParaRPr lang="en-US" altLang="zh-CN" sz="3400" dirty="0">
              <a:solidFill>
                <a:srgbClr val="0000FF"/>
              </a:solidFill>
            </a:endParaRPr>
          </a:p>
        </p:txBody>
      </p:sp>
      <p:sp>
        <p:nvSpPr>
          <p:cNvPr id="156680" name="Text Box 8"/>
          <p:cNvSpPr txBox="1">
            <a:spLocks noChangeArrowheads="1"/>
          </p:cNvSpPr>
          <p:nvPr/>
        </p:nvSpPr>
        <p:spPr bwMode="auto">
          <a:xfrm>
            <a:off x="2724993" y="5003290"/>
            <a:ext cx="75438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3400"/>
              <a:t>Linda is __________ girl of the three.</a:t>
            </a:r>
            <a:endParaRPr lang="en-US" altLang="zh-CN" sz="3400"/>
          </a:p>
        </p:txBody>
      </p:sp>
      <p:sp>
        <p:nvSpPr>
          <p:cNvPr id="156681" name="Text Box 9"/>
          <p:cNvSpPr txBox="1">
            <a:spLocks noChangeArrowheads="1"/>
          </p:cNvSpPr>
          <p:nvPr/>
        </p:nvSpPr>
        <p:spPr bwMode="auto">
          <a:xfrm>
            <a:off x="2724993" y="5728777"/>
            <a:ext cx="76200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3400">
                <a:ea typeface="黑体" panose="02010609060101010101" pitchFamily="49" charset="-122"/>
              </a:rPr>
              <a:t>Kate is ___________ girl of the three.</a:t>
            </a:r>
            <a:endParaRPr lang="en-US" altLang="zh-CN" sz="3400">
              <a:ea typeface="黑体" panose="02010609060101010101" pitchFamily="49" charset="-122"/>
            </a:endParaRPr>
          </a:p>
        </p:txBody>
      </p:sp>
      <p:sp>
        <p:nvSpPr>
          <p:cNvPr id="156682" name="Rectangle 10"/>
          <p:cNvSpPr>
            <a:spLocks noChangeArrowheads="1"/>
          </p:cNvSpPr>
          <p:nvPr/>
        </p:nvSpPr>
        <p:spPr bwMode="auto">
          <a:xfrm>
            <a:off x="4462051" y="4995193"/>
            <a:ext cx="197485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400" dirty="0">
                <a:solidFill>
                  <a:srgbClr val="FF0000"/>
                </a:solidFill>
              </a:rPr>
              <a:t>the tallest</a:t>
            </a:r>
            <a:endParaRPr lang="en-US" altLang="zh-CN" sz="3400" dirty="0">
              <a:solidFill>
                <a:srgbClr val="FF0000"/>
              </a:solidFill>
            </a:endParaRPr>
          </a:p>
        </p:txBody>
      </p:sp>
      <p:sp>
        <p:nvSpPr>
          <p:cNvPr id="156683" name="Rectangle 11"/>
          <p:cNvSpPr>
            <a:spLocks noChangeArrowheads="1"/>
          </p:cNvSpPr>
          <p:nvPr/>
        </p:nvSpPr>
        <p:spPr bwMode="auto">
          <a:xfrm>
            <a:off x="4200070" y="5758904"/>
            <a:ext cx="2333625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400" dirty="0">
                <a:solidFill>
                  <a:srgbClr val="FF0000"/>
                </a:solidFill>
              </a:rPr>
              <a:t>the shortest</a:t>
            </a:r>
            <a:endParaRPr lang="en-US" altLang="zh-CN" sz="3400" dirty="0">
              <a:solidFill>
                <a:srgbClr val="FF0000"/>
              </a:solidFill>
            </a:endParaRPr>
          </a:p>
        </p:txBody>
      </p:sp>
      <p:pic>
        <p:nvPicPr>
          <p:cNvPr id="75794" name="Picture 18" descr="0cdc52b9be8e4f04a2289ea47ecdab2a_t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996" r="19058"/>
          <a:stretch>
            <a:fillRect/>
          </a:stretch>
        </p:blipFill>
        <p:spPr bwMode="auto">
          <a:xfrm>
            <a:off x="3972992" y="1276902"/>
            <a:ext cx="792163" cy="3562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795" name="Picture 19" descr="0cdc52b9be8e4f04a2289ea47ecdab2a_t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09" t="50490" r="69020"/>
          <a:stretch>
            <a:fillRect/>
          </a:stretch>
        </p:blipFill>
        <p:spPr bwMode="auto">
          <a:xfrm>
            <a:off x="8688288" y="3052586"/>
            <a:ext cx="755650" cy="1763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796" name="Picture 20" descr="0cdc52b9be8e4f04a2289ea47ecdab2a_t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306" r="38004"/>
          <a:stretch>
            <a:fillRect/>
          </a:stretch>
        </p:blipFill>
        <p:spPr bwMode="auto">
          <a:xfrm>
            <a:off x="4799857" y="1257967"/>
            <a:ext cx="865187" cy="3562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797" name="Text Box 21"/>
          <p:cNvSpPr txBox="1">
            <a:spLocks noChangeArrowheads="1"/>
          </p:cNvSpPr>
          <p:nvPr/>
        </p:nvSpPr>
        <p:spPr bwMode="auto">
          <a:xfrm>
            <a:off x="4119945" y="1233125"/>
            <a:ext cx="68421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000" u="sng" dirty="0">
                <a:solidFill>
                  <a:srgbClr val="CC0000"/>
                </a:solidFill>
              </a:rPr>
              <a:t>160</a:t>
            </a:r>
            <a:endParaRPr lang="en-US" altLang="zh-CN" sz="2000" u="sng" dirty="0">
              <a:solidFill>
                <a:srgbClr val="CC0000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9877" y="95344"/>
            <a:ext cx="3551478" cy="1247817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566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1566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6682" grpId="0"/>
      <p:bldP spid="15668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4" name="Text Box 4"/>
          <p:cNvSpPr txBox="1">
            <a:spLocks noChangeArrowheads="1"/>
          </p:cNvSpPr>
          <p:nvPr/>
        </p:nvSpPr>
        <p:spPr bwMode="auto">
          <a:xfrm>
            <a:off x="1703389" y="2832100"/>
            <a:ext cx="2624137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zh-CN" altLang="en-US" sz="3400">
                <a:solidFill>
                  <a:srgbClr val="3333FF"/>
                </a:solidFill>
              </a:rPr>
              <a:t>￥ </a:t>
            </a:r>
            <a:r>
              <a:rPr lang="en-US" altLang="zh-CN" sz="3400">
                <a:solidFill>
                  <a:srgbClr val="3333FF"/>
                </a:solidFill>
              </a:rPr>
              <a:t>150.00</a:t>
            </a:r>
            <a:endParaRPr lang="en-US" altLang="zh-CN" sz="3400">
              <a:solidFill>
                <a:srgbClr val="3333FF"/>
              </a:solidFill>
            </a:endParaRPr>
          </a:p>
        </p:txBody>
      </p:sp>
      <p:sp>
        <p:nvSpPr>
          <p:cNvPr id="76805" name="Text Box 5"/>
          <p:cNvSpPr txBox="1">
            <a:spLocks noChangeArrowheads="1"/>
          </p:cNvSpPr>
          <p:nvPr/>
        </p:nvSpPr>
        <p:spPr bwMode="auto">
          <a:xfrm>
            <a:off x="4460229" y="2832100"/>
            <a:ext cx="2676525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zh-CN" altLang="en-US" sz="3400">
                <a:solidFill>
                  <a:srgbClr val="3333FF"/>
                </a:solidFill>
              </a:rPr>
              <a:t>￥ </a:t>
            </a:r>
            <a:r>
              <a:rPr lang="en-US" altLang="zh-CN" sz="3400">
                <a:solidFill>
                  <a:srgbClr val="3333FF"/>
                </a:solidFill>
              </a:rPr>
              <a:t>230.00</a:t>
            </a:r>
            <a:endParaRPr lang="en-US" altLang="zh-CN" sz="3400">
              <a:solidFill>
                <a:srgbClr val="3333FF"/>
              </a:solidFill>
            </a:endParaRPr>
          </a:p>
        </p:txBody>
      </p:sp>
      <p:sp>
        <p:nvSpPr>
          <p:cNvPr id="76806" name="Text Box 6"/>
          <p:cNvSpPr txBox="1">
            <a:spLocks noChangeArrowheads="1"/>
          </p:cNvSpPr>
          <p:nvPr/>
        </p:nvSpPr>
        <p:spPr bwMode="auto">
          <a:xfrm>
            <a:off x="6959600" y="2832100"/>
            <a:ext cx="248285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zh-CN" altLang="en-US" sz="3400">
                <a:solidFill>
                  <a:srgbClr val="3333FF"/>
                </a:solidFill>
              </a:rPr>
              <a:t>￥ </a:t>
            </a:r>
            <a:r>
              <a:rPr lang="en-US" altLang="zh-CN" sz="3400">
                <a:solidFill>
                  <a:srgbClr val="3333FF"/>
                </a:solidFill>
              </a:rPr>
              <a:t>400.00</a:t>
            </a:r>
            <a:endParaRPr lang="en-US" altLang="zh-CN" sz="3400">
              <a:solidFill>
                <a:srgbClr val="3333FF"/>
              </a:solidFill>
            </a:endParaRPr>
          </a:p>
        </p:txBody>
      </p:sp>
      <p:sp>
        <p:nvSpPr>
          <p:cNvPr id="157703" name="Text Box 7"/>
          <p:cNvSpPr txBox="1">
            <a:spLocks noChangeArrowheads="1"/>
          </p:cNvSpPr>
          <p:nvPr/>
        </p:nvSpPr>
        <p:spPr bwMode="auto">
          <a:xfrm>
            <a:off x="767408" y="4593974"/>
            <a:ext cx="10945216" cy="7725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en-US" altLang="zh-CN" sz="3400" dirty="0"/>
              <a:t>The purple bag is __________________ one of all the bags.</a:t>
            </a:r>
            <a:endParaRPr lang="en-US" altLang="zh-CN" sz="3400" dirty="0"/>
          </a:p>
        </p:txBody>
      </p:sp>
      <p:sp>
        <p:nvSpPr>
          <p:cNvPr id="157704" name="Text Box 8"/>
          <p:cNvSpPr txBox="1">
            <a:spLocks noChangeArrowheads="1"/>
          </p:cNvSpPr>
          <p:nvPr/>
        </p:nvSpPr>
        <p:spPr bwMode="auto">
          <a:xfrm>
            <a:off x="767190" y="3750017"/>
            <a:ext cx="9505428" cy="7725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en-US" altLang="zh-CN" sz="3400" dirty="0">
                <a:ea typeface="黑体" panose="02010609060101010101" pitchFamily="49" charset="-122"/>
              </a:rPr>
              <a:t>The green bag is ____________ one of all the bags.</a:t>
            </a:r>
            <a:endParaRPr lang="en-US" altLang="zh-CN" sz="3400" dirty="0">
              <a:ea typeface="黑体" panose="02010609060101010101" pitchFamily="49" charset="-122"/>
            </a:endParaRPr>
          </a:p>
        </p:txBody>
      </p:sp>
      <p:sp>
        <p:nvSpPr>
          <p:cNvPr id="157705" name="Text Box 9"/>
          <p:cNvSpPr txBox="1">
            <a:spLocks noChangeArrowheads="1"/>
          </p:cNvSpPr>
          <p:nvPr/>
        </p:nvSpPr>
        <p:spPr bwMode="auto">
          <a:xfrm>
            <a:off x="4147510" y="3831476"/>
            <a:ext cx="32893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3400" dirty="0">
                <a:solidFill>
                  <a:srgbClr val="FF0000"/>
                </a:solidFill>
                <a:ea typeface="黑体" panose="02010609060101010101" pitchFamily="49" charset="-122"/>
              </a:rPr>
              <a:t>the cheapest</a:t>
            </a:r>
            <a:endParaRPr lang="en-US" altLang="zh-CN" sz="3400" dirty="0">
              <a:solidFill>
                <a:srgbClr val="FF0000"/>
              </a:solidFill>
              <a:ea typeface="黑体" panose="02010609060101010101" pitchFamily="49" charset="-122"/>
            </a:endParaRPr>
          </a:p>
        </p:txBody>
      </p:sp>
      <p:sp>
        <p:nvSpPr>
          <p:cNvPr id="157706" name="Text Box 10"/>
          <p:cNvSpPr txBox="1">
            <a:spLocks noChangeArrowheads="1"/>
          </p:cNvSpPr>
          <p:nvPr/>
        </p:nvSpPr>
        <p:spPr bwMode="auto">
          <a:xfrm>
            <a:off x="4327526" y="4694996"/>
            <a:ext cx="3744913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3400" dirty="0">
                <a:solidFill>
                  <a:srgbClr val="FF0000"/>
                </a:solidFill>
                <a:ea typeface="黑体" panose="02010609060101010101" pitchFamily="49" charset="-122"/>
              </a:rPr>
              <a:t>the most expensive</a:t>
            </a:r>
            <a:endParaRPr lang="en-US" altLang="zh-CN" sz="3400" dirty="0">
              <a:solidFill>
                <a:srgbClr val="FF0000"/>
              </a:solidFill>
              <a:ea typeface="黑体" panose="02010609060101010101" pitchFamily="49" charset="-122"/>
            </a:endParaRPr>
          </a:p>
        </p:txBody>
      </p:sp>
      <p:pic>
        <p:nvPicPr>
          <p:cNvPr id="76814" name="Picture 14" descr="apic13388_sc11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851" y="908051"/>
            <a:ext cx="2879725" cy="1927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816" name="Picture 16" descr="5392ee9dN97905b8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7576" y="692151"/>
            <a:ext cx="2016125" cy="2016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820" name="Picture 20" descr="1337715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401" y="692151"/>
            <a:ext cx="2087563" cy="2087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577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1577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7705" grpId="0"/>
      <p:bldP spid="15770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2"/>
          <p:cNvSpPr>
            <a:spLocks noChangeArrowheads="1"/>
          </p:cNvSpPr>
          <p:nvPr/>
        </p:nvSpPr>
        <p:spPr bwMode="auto">
          <a:xfrm>
            <a:off x="305604" y="731091"/>
            <a:ext cx="3960440" cy="72008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anchor="ctr"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5000"/>
              </a:lnSpc>
            </a:pPr>
            <a:r>
              <a:rPr lang="en-US" altLang="zh-CN" dirty="0">
                <a:solidFill>
                  <a:srgbClr val="0000FF"/>
                </a:solidFill>
                <a:latin typeface="Arial" panose="020B0604020202020204" pitchFamily="34" charset="0"/>
              </a:rPr>
              <a:t>Fill in the </a:t>
            </a:r>
            <a:r>
              <a:rPr lang="en-US" altLang="zh-CN" dirty="0" smtClean="0">
                <a:solidFill>
                  <a:srgbClr val="0000FF"/>
                </a:solidFill>
                <a:latin typeface="Arial" panose="020B0604020202020204" pitchFamily="34" charset="0"/>
              </a:rPr>
              <a:t>chart. </a:t>
            </a:r>
            <a:endParaRPr lang="zh-CN" altLang="en-US" dirty="0">
              <a:solidFill>
                <a:srgbClr val="0000FF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/>
        </p:nvGraphicFramePr>
        <p:xfrm>
          <a:off x="305604" y="1628800"/>
          <a:ext cx="11449272" cy="4043695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40124"/>
                <a:gridCol w="2208076"/>
                <a:gridCol w="3312368"/>
                <a:gridCol w="3288704"/>
              </a:tblGrid>
              <a:tr h="594373">
                <a:tc>
                  <a:txBody>
                    <a:bodyPr/>
                    <a:lstStyle/>
                    <a:p>
                      <a:endParaRPr lang="zh-CN" altLang="en-US" sz="3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/>
                        <a:t>原级</a:t>
                      </a:r>
                      <a:endParaRPr lang="zh-CN" altLang="en-US" sz="3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/>
                        <a:t>比较级</a:t>
                      </a:r>
                      <a:endParaRPr lang="zh-CN" altLang="en-US" sz="3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/>
                        <a:t>最高级</a:t>
                      </a:r>
                      <a:endParaRPr lang="zh-CN" altLang="en-US" sz="3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1853899">
                <a:tc>
                  <a:txBody>
                    <a:bodyPr/>
                    <a:lstStyle/>
                    <a:p>
                      <a:r>
                        <a:rPr lang="en-US" altLang="zh-CN" sz="32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regular(</a:t>
                      </a:r>
                      <a:r>
                        <a:rPr lang="zh-CN" altLang="en-US" sz="32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规则</a:t>
                      </a:r>
                      <a:r>
                        <a:rPr lang="en-US" altLang="zh-CN" sz="32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  </a:t>
                      </a:r>
                      <a:r>
                        <a:rPr lang="en-US" altLang="zh-CN" sz="3200" b="1" i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adj./adv.</a:t>
                      </a:r>
                      <a:endParaRPr lang="zh-CN" altLang="en-US" sz="3200" b="1" i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3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3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3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1595423">
                <a:tc>
                  <a:txBody>
                    <a:bodyPr/>
                    <a:lstStyle/>
                    <a:p>
                      <a:r>
                        <a:rPr lang="en-US" altLang="zh-CN" sz="32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irregular(</a:t>
                      </a:r>
                      <a:r>
                        <a:rPr lang="zh-CN" altLang="en-US" sz="32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不规则</a:t>
                      </a:r>
                      <a:r>
                        <a:rPr lang="en-US" altLang="zh-CN" sz="32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  </a:t>
                      </a:r>
                      <a:r>
                        <a:rPr lang="en-US" altLang="zh-CN" sz="3200" b="1" i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adj./adv.</a:t>
                      </a:r>
                      <a:endParaRPr lang="zh-CN" altLang="en-US" sz="3200" b="1" i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3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3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3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矩形 3"/>
          <p:cNvSpPr/>
          <p:nvPr/>
        </p:nvSpPr>
        <p:spPr>
          <a:xfrm>
            <a:off x="2921603" y="2328821"/>
            <a:ext cx="243961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dirty="0">
                <a:cs typeface="Times New Roman" panose="02020603050405020304" pitchFamily="18" charset="0"/>
              </a:rPr>
              <a:t>expensive</a:t>
            </a:r>
            <a:endParaRPr lang="en-US" altLang="zh-CN" sz="3200" dirty="0">
              <a:cs typeface="Times New Roman" panose="02020603050405020304" pitchFamily="18" charset="0"/>
            </a:endParaRPr>
          </a:p>
          <a:p>
            <a:r>
              <a:rPr lang="en-US" altLang="zh-CN" sz="3200" dirty="0">
                <a:cs typeface="Times New Roman" panose="02020603050405020304" pitchFamily="18" charset="0"/>
              </a:rPr>
              <a:t>comfortably</a:t>
            </a:r>
            <a:endParaRPr lang="en-US" altLang="zh-CN" sz="3200" dirty="0">
              <a:cs typeface="Times New Roman" panose="02020603050405020304" pitchFamily="18" charset="0"/>
            </a:endParaRPr>
          </a:p>
          <a:p>
            <a:r>
              <a:rPr lang="en-US" altLang="zh-CN" sz="3200" dirty="0">
                <a:cs typeface="Times New Roman" panose="02020603050405020304" pitchFamily="18" charset="0"/>
              </a:rPr>
              <a:t>interesting</a:t>
            </a:r>
            <a:endParaRPr lang="zh-CN" altLang="en-US" sz="3200" dirty="0">
              <a:cs typeface="Times New Roman" panose="02020603050405020304" pitchFamily="18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065572" y="4253739"/>
            <a:ext cx="195265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dirty="0">
                <a:cs typeface="Times New Roman" panose="02020603050405020304" pitchFamily="18" charset="0"/>
              </a:rPr>
              <a:t>good/well</a:t>
            </a:r>
            <a:endParaRPr lang="en-US" altLang="zh-CN" sz="3200" dirty="0">
              <a:cs typeface="Times New Roman" panose="02020603050405020304" pitchFamily="18" charset="0"/>
            </a:endParaRPr>
          </a:p>
          <a:p>
            <a:r>
              <a:rPr lang="en-US" altLang="zh-CN" sz="3200" dirty="0">
                <a:cs typeface="Times New Roman" panose="02020603050405020304" pitchFamily="18" charset="0"/>
              </a:rPr>
              <a:t>bad</a:t>
            </a:r>
            <a:endParaRPr lang="zh-CN" altLang="en-US" sz="3200" dirty="0">
              <a:cs typeface="Times New Roman" panose="02020603050405020304" pitchFamily="18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225812" y="2328821"/>
            <a:ext cx="295232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more expensive</a:t>
            </a:r>
            <a:endParaRPr lang="en-US" altLang="zh-CN" sz="3200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220072" y="2850491"/>
            <a:ext cx="338437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more comfortably</a:t>
            </a:r>
            <a:endParaRPr lang="en-US" altLang="zh-CN" sz="3200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198455" y="3364716"/>
            <a:ext cx="313387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more interesting</a:t>
            </a:r>
            <a:endParaRPr lang="zh-CN" altLang="en-US" sz="3200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8472264" y="2312435"/>
            <a:ext cx="295232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most expensive</a:t>
            </a:r>
            <a:endParaRPr lang="en-US" altLang="zh-CN" sz="3200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8472264" y="2836430"/>
            <a:ext cx="338437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most comfortably</a:t>
            </a:r>
            <a:endParaRPr lang="en-US" altLang="zh-CN" sz="3200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462532" y="3374486"/>
            <a:ext cx="313387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most interesting</a:t>
            </a:r>
            <a:endParaRPr lang="zh-CN" altLang="en-US" sz="3200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138252" y="4268890"/>
            <a:ext cx="195265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better</a:t>
            </a:r>
            <a:endParaRPr lang="zh-CN" altLang="en-US" sz="3200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6110586" y="4746182"/>
            <a:ext cx="195265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worse</a:t>
            </a:r>
            <a:endParaRPr lang="zh-CN" altLang="en-US" sz="3200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9643751" y="4253739"/>
            <a:ext cx="195265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best</a:t>
            </a:r>
            <a:endParaRPr lang="zh-CN" altLang="en-US" sz="3200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9541987" y="4746181"/>
            <a:ext cx="195265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worst</a:t>
            </a:r>
            <a:endParaRPr lang="zh-CN" altLang="en-US" sz="3200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3516" name="Group 28"/>
          <p:cNvGraphicFramePr>
            <a:graphicFrameLocks noGrp="1"/>
          </p:cNvGraphicFramePr>
          <p:nvPr/>
        </p:nvGraphicFramePr>
        <p:xfrm>
          <a:off x="1199456" y="3099421"/>
          <a:ext cx="9865096" cy="2808312"/>
        </p:xfrm>
        <a:graphic>
          <a:graphicData uri="http://schemas.openxmlformats.org/drawingml/2006/table">
            <a:tbl>
              <a:tblPr>
                <a:tableStyleId>{35758FB7-9AC5-4552-8A53-C91805E547FA}</a:tableStyleId>
              </a:tblPr>
              <a:tblGrid>
                <a:gridCol w="1656184"/>
                <a:gridCol w="3250568"/>
                <a:gridCol w="4958344"/>
              </a:tblGrid>
              <a:tr h="936104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1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Service</a:t>
                      </a:r>
                      <a:endParaRPr kumimoji="0" lang="zh-CN" altLang="en-US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 anchorCtr="1" horzOverflow="overflow"/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1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best:</a:t>
                      </a:r>
                      <a:endParaRPr kumimoji="0" lang="zh-CN" altLang="en-US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1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worst:</a:t>
                      </a:r>
                      <a:endParaRPr kumimoji="0" lang="zh-CN" altLang="en-US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 horzOverflow="overflow"/>
                </a:tc>
              </a:tr>
              <a:tr h="936104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1" u="none" strike="noStrike" cap="none" normalizeH="0" baseline="0" smtClean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Quality</a:t>
                      </a:r>
                      <a:endParaRPr kumimoji="0" lang="zh-CN" altLang="en-US" sz="3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 anchorCtr="1" horzOverflow="overflow"/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1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best: </a:t>
                      </a:r>
                      <a:endParaRPr kumimoji="0" lang="zh-CN" altLang="en-US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1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worst:</a:t>
                      </a:r>
                      <a:endParaRPr kumimoji="0" lang="zh-CN" altLang="en-US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 horzOverflow="overflow"/>
                </a:tc>
              </a:tr>
              <a:tr h="936104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1" u="none" strike="noStrike" cap="none" normalizeH="0" baseline="0" smtClean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Prices</a:t>
                      </a:r>
                      <a:endParaRPr kumimoji="0" lang="zh-CN" altLang="en-US" sz="3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 anchorCtr="1" horzOverflow="overflow"/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1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cheapest:</a:t>
                      </a:r>
                      <a:endParaRPr kumimoji="0" lang="zh-CN" altLang="en-US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1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most expensive:</a:t>
                      </a:r>
                      <a:endParaRPr kumimoji="0" lang="zh-CN" altLang="en-US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 horzOverflow="overflow"/>
                </a:tc>
              </a:tr>
            </a:tbl>
          </a:graphicData>
        </a:graphic>
      </p:graphicFrame>
      <p:sp>
        <p:nvSpPr>
          <p:cNvPr id="63509" name="Rectangle 12"/>
          <p:cNvSpPr>
            <a:spLocks noChangeArrowheads="1"/>
          </p:cNvSpPr>
          <p:nvPr/>
        </p:nvSpPr>
        <p:spPr bwMode="auto">
          <a:xfrm>
            <a:off x="1415480" y="691778"/>
            <a:ext cx="10158165" cy="208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lang="en-US" altLang="zh-CN" dirty="0">
                <a:solidFill>
                  <a:srgbClr val="0000FF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Think of three stores that sell similar things in your town and fill in the chart. Then write six sentences using the information in the chart. </a:t>
            </a:r>
            <a:endParaRPr lang="zh-CN" altLang="en-US" dirty="0">
              <a:solidFill>
                <a:srgbClr val="0000FF"/>
              </a:solidFill>
              <a:latin typeface="Arial" panose="020B06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381" y="1010271"/>
            <a:ext cx="1219099" cy="1219099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2"/>
          <p:cNvSpPr>
            <a:spLocks noChangeArrowheads="1"/>
          </p:cNvSpPr>
          <p:nvPr/>
        </p:nvSpPr>
        <p:spPr bwMode="auto">
          <a:xfrm>
            <a:off x="1132875" y="1699232"/>
            <a:ext cx="8851557" cy="3916545"/>
          </a:xfrm>
          <a:prstGeom prst="rect">
            <a:avLst/>
          </a:prstGeom>
          <a:noFill/>
          <a:ln>
            <a:noFill/>
          </a:ln>
          <a:effectLst>
            <a:prstShdw prst="shdw13" dist="53882" dir="13500000">
              <a:srgbClr val="808080">
                <a:alpha val="50000"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CCEC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en-US" altLang="zh-CN" dirty="0">
                <a:cs typeface="Times New Roman" panose="02020603050405020304" pitchFamily="18" charset="0"/>
              </a:rPr>
              <a:t>1. New World has the best service in town.     </a:t>
            </a:r>
            <a:endParaRPr lang="en-US" altLang="zh-CN" dirty="0">
              <a:cs typeface="Times New Roman" panose="02020603050405020304" pitchFamily="18" charset="0"/>
            </a:endParaRPr>
          </a:p>
          <a:p>
            <a:pPr eaLnBrk="1" hangingPunct="1">
              <a:lnSpc>
                <a:spcPct val="130000"/>
              </a:lnSpc>
            </a:pPr>
            <a:r>
              <a:rPr lang="en-US" altLang="zh-CN" dirty="0">
                <a:cs typeface="Times New Roman" panose="02020603050405020304" pitchFamily="18" charset="0"/>
              </a:rPr>
              <a:t>2. </a:t>
            </a:r>
            <a:r>
              <a:rPr lang="en-US" altLang="zh-CN" dirty="0" smtClean="0">
                <a:cs typeface="Times New Roman" panose="02020603050405020304" pitchFamily="18" charset="0"/>
              </a:rPr>
              <a:t>______________________________________</a:t>
            </a:r>
            <a:endParaRPr lang="en-US" altLang="zh-CN" dirty="0">
              <a:cs typeface="Times New Roman" panose="02020603050405020304" pitchFamily="18" charset="0"/>
            </a:endParaRPr>
          </a:p>
          <a:p>
            <a:pPr eaLnBrk="1" hangingPunct="1">
              <a:lnSpc>
                <a:spcPct val="130000"/>
              </a:lnSpc>
            </a:pPr>
            <a:r>
              <a:rPr lang="en-US" altLang="zh-CN" dirty="0">
                <a:cs typeface="Times New Roman" panose="02020603050405020304" pitchFamily="18" charset="0"/>
              </a:rPr>
              <a:t>3. </a:t>
            </a:r>
            <a:r>
              <a:rPr lang="en-US" altLang="zh-CN" dirty="0" smtClean="0">
                <a:cs typeface="Times New Roman" panose="02020603050405020304" pitchFamily="18" charset="0"/>
              </a:rPr>
              <a:t>______________________________________</a:t>
            </a:r>
            <a:endParaRPr lang="en-US" altLang="zh-CN" dirty="0">
              <a:cs typeface="Times New Roman" panose="02020603050405020304" pitchFamily="18" charset="0"/>
            </a:endParaRPr>
          </a:p>
          <a:p>
            <a:pPr eaLnBrk="1" hangingPunct="1">
              <a:lnSpc>
                <a:spcPct val="130000"/>
              </a:lnSpc>
            </a:pPr>
            <a:r>
              <a:rPr lang="en-US" altLang="zh-CN" dirty="0">
                <a:cs typeface="Times New Roman" panose="02020603050405020304" pitchFamily="18" charset="0"/>
              </a:rPr>
              <a:t>4. </a:t>
            </a:r>
            <a:r>
              <a:rPr lang="en-US" altLang="zh-CN" dirty="0" smtClean="0">
                <a:cs typeface="Times New Roman" panose="02020603050405020304" pitchFamily="18" charset="0"/>
              </a:rPr>
              <a:t>______________________________________</a:t>
            </a:r>
            <a:endParaRPr lang="en-US" altLang="zh-CN" dirty="0">
              <a:cs typeface="Times New Roman" panose="02020603050405020304" pitchFamily="18" charset="0"/>
            </a:endParaRPr>
          </a:p>
          <a:p>
            <a:pPr eaLnBrk="1" hangingPunct="1">
              <a:lnSpc>
                <a:spcPct val="130000"/>
              </a:lnSpc>
            </a:pPr>
            <a:r>
              <a:rPr lang="en-US" altLang="zh-CN" dirty="0">
                <a:cs typeface="Times New Roman" panose="02020603050405020304" pitchFamily="18" charset="0"/>
              </a:rPr>
              <a:t>5. </a:t>
            </a:r>
            <a:r>
              <a:rPr lang="en-US" altLang="zh-CN" dirty="0" smtClean="0">
                <a:cs typeface="Times New Roman" panose="02020603050405020304" pitchFamily="18" charset="0"/>
              </a:rPr>
              <a:t>______________________________________</a:t>
            </a:r>
            <a:endParaRPr lang="en-US" altLang="zh-CN" dirty="0">
              <a:cs typeface="Times New Roman" panose="02020603050405020304" pitchFamily="18" charset="0"/>
            </a:endParaRPr>
          </a:p>
          <a:p>
            <a:pPr eaLnBrk="1" hangingPunct="1">
              <a:lnSpc>
                <a:spcPct val="130000"/>
              </a:lnSpc>
            </a:pPr>
            <a:r>
              <a:rPr lang="en-US" altLang="zh-CN" dirty="0">
                <a:cs typeface="Times New Roman" panose="02020603050405020304" pitchFamily="18" charset="0"/>
              </a:rPr>
              <a:t>6. </a:t>
            </a:r>
            <a:r>
              <a:rPr lang="en-US" altLang="zh-CN" dirty="0" smtClean="0">
                <a:cs typeface="Times New Roman" panose="02020603050405020304" pitchFamily="18" charset="0"/>
              </a:rPr>
              <a:t>______________________________________</a:t>
            </a:r>
            <a:endParaRPr lang="en-US" altLang="zh-CN" dirty="0">
              <a:cs typeface="Times New Roman" panose="02020603050405020304" pitchFamily="18" charset="0"/>
            </a:endParaRPr>
          </a:p>
        </p:txBody>
      </p:sp>
      <p:sp>
        <p:nvSpPr>
          <p:cNvPr id="3" name="Text Box 5"/>
          <p:cNvSpPr txBox="1">
            <a:spLocks noChangeArrowheads="1"/>
          </p:cNvSpPr>
          <p:nvPr/>
        </p:nvSpPr>
        <p:spPr bwMode="auto">
          <a:xfrm>
            <a:off x="1600641" y="3634138"/>
            <a:ext cx="7848600" cy="732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en-US" altLang="zh-CN" dirty="0">
                <a:solidFill>
                  <a:srgbClr val="FF0000"/>
                </a:solidFill>
                <a:cs typeface="Times New Roman" panose="02020603050405020304" pitchFamily="18" charset="0"/>
              </a:rPr>
              <a:t>Pink Rose has the best quality in town. </a:t>
            </a:r>
            <a:endParaRPr lang="en-US" altLang="zh-CN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4" name="Text Box 6"/>
          <p:cNvSpPr txBox="1">
            <a:spLocks noChangeArrowheads="1"/>
          </p:cNvSpPr>
          <p:nvPr/>
        </p:nvSpPr>
        <p:spPr bwMode="auto">
          <a:xfrm>
            <a:off x="1600641" y="2955035"/>
            <a:ext cx="7812087" cy="732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en-US" altLang="zh-CN" dirty="0">
                <a:solidFill>
                  <a:srgbClr val="FF0000"/>
                </a:solidFill>
                <a:cs typeface="Times New Roman" panose="02020603050405020304" pitchFamily="18" charset="0"/>
              </a:rPr>
              <a:t>Pink Rose has the worst service in town. </a:t>
            </a:r>
            <a:endParaRPr lang="en-US" altLang="zh-CN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5" name="Text Box 7"/>
          <p:cNvSpPr txBox="1">
            <a:spLocks noChangeArrowheads="1"/>
          </p:cNvSpPr>
          <p:nvPr/>
        </p:nvSpPr>
        <p:spPr bwMode="auto">
          <a:xfrm>
            <a:off x="1600641" y="4249122"/>
            <a:ext cx="8135938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5000"/>
              </a:lnSpc>
            </a:pPr>
            <a:r>
              <a:rPr lang="en-US" altLang="zh-CN" dirty="0">
                <a:solidFill>
                  <a:srgbClr val="FF0000"/>
                </a:solidFill>
                <a:cs typeface="Times New Roman" panose="02020603050405020304" pitchFamily="18" charset="0"/>
              </a:rPr>
              <a:t>Bargain House has the worst quality in town.</a:t>
            </a:r>
            <a:endParaRPr lang="en-US" altLang="zh-CN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6" name="Text Box 8"/>
          <p:cNvSpPr txBox="1">
            <a:spLocks noChangeArrowheads="1"/>
          </p:cNvSpPr>
          <p:nvPr/>
        </p:nvSpPr>
        <p:spPr bwMode="auto">
          <a:xfrm>
            <a:off x="1600063" y="4883269"/>
            <a:ext cx="7740650" cy="732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en-US" altLang="zh-CN" dirty="0">
                <a:solidFill>
                  <a:srgbClr val="FF0000"/>
                </a:solidFill>
                <a:cs typeface="Times New Roman" panose="02020603050405020304" pitchFamily="18" charset="0"/>
              </a:rPr>
              <a:t>Bargain House is the cheapest in town. </a:t>
            </a:r>
            <a:endParaRPr lang="en-US" altLang="zh-CN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1600641" y="2305064"/>
            <a:ext cx="7956550" cy="732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en-US" altLang="zh-CN" dirty="0">
                <a:solidFill>
                  <a:srgbClr val="FF0000"/>
                </a:solidFill>
                <a:cs typeface="Times New Roman" panose="02020603050405020304" pitchFamily="18" charset="0"/>
              </a:rPr>
              <a:t>New World is the most expensive in town. </a:t>
            </a:r>
            <a:endParaRPr lang="en-US" altLang="zh-CN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448" y="836712"/>
            <a:ext cx="4876397" cy="914324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7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352" y="476672"/>
            <a:ext cx="4876397" cy="609550"/>
          </a:xfrm>
          <a:prstGeom prst="rect">
            <a:avLst/>
          </a:prstGeom>
        </p:spPr>
      </p:pic>
      <p:sp>
        <p:nvSpPr>
          <p:cNvPr id="3" name="Rectangle 12"/>
          <p:cNvSpPr>
            <a:spLocks noChangeArrowheads="1"/>
          </p:cNvSpPr>
          <p:nvPr/>
        </p:nvSpPr>
        <p:spPr bwMode="auto">
          <a:xfrm>
            <a:off x="407368" y="1196752"/>
            <a:ext cx="11377264" cy="5223098"/>
          </a:xfrm>
          <a:prstGeom prst="rect">
            <a:avLst/>
          </a:prstGeom>
          <a:noFill/>
          <a:ln w="19050">
            <a:solidFill>
              <a:srgbClr val="0FCDE4"/>
            </a:solidFill>
            <a:miter lim="800000"/>
          </a:ln>
          <a:effectLst>
            <a:prstShdw prst="shdw13" dist="53882" dir="13500000">
              <a:srgbClr val="808080">
                <a:alpha val="50000"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CCECFF"/>
                </a:solidFill>
              </a14:hiddenFill>
            </a:ext>
          </a:extLst>
        </p:spPr>
        <p:txBody>
          <a:bodyPr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dirty="0" smtClean="0">
                <a:cs typeface="Times New Roman" panose="02020603050405020304" pitchFamily="18" charset="0"/>
              </a:rPr>
              <a:t>A: Which do you think is the best restaurant near your home?</a:t>
            </a:r>
            <a:endParaRPr lang="en-US" altLang="zh-CN" dirty="0" smtClean="0"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dirty="0" smtClean="0">
                <a:cs typeface="Times New Roman" panose="02020603050405020304" pitchFamily="18" charset="0"/>
              </a:rPr>
              <a:t>B: …is the best restaurant.</a:t>
            </a:r>
            <a:endParaRPr lang="en-US" altLang="zh-CN" dirty="0" smtClean="0"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dirty="0" smtClean="0">
                <a:cs typeface="Times New Roman" panose="02020603050405020304" pitchFamily="18" charset="0"/>
              </a:rPr>
              <a:t>A: Why?</a:t>
            </a:r>
            <a:endParaRPr lang="en-US" altLang="zh-CN" dirty="0" smtClean="0">
              <a:cs typeface="Times New Roman" panose="02020603050405020304" pitchFamily="18" charset="0"/>
            </a:endParaRPr>
          </a:p>
          <a:p>
            <a:pPr marL="535305" indent="-535305" eaLnBrk="1" hangingPunct="1">
              <a:lnSpc>
                <a:spcPct val="120000"/>
              </a:lnSpc>
            </a:pPr>
            <a:r>
              <a:rPr lang="en-US" altLang="zh-CN" dirty="0" smtClean="0">
                <a:cs typeface="Times New Roman" panose="02020603050405020304" pitchFamily="18" charset="0"/>
              </a:rPr>
              <a:t>B: Because it’s the closest to my home, only five minutes on foot. And the service is the best. There are many kinds of seafood, and I like seafood very much.</a:t>
            </a:r>
            <a:endParaRPr lang="en-US" altLang="zh-CN" dirty="0" smtClean="0"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dirty="0" smtClean="0">
                <a:cs typeface="Times New Roman" panose="02020603050405020304" pitchFamily="18" charset="0"/>
              </a:rPr>
              <a:t>A: But I think it’s very expensive.</a:t>
            </a:r>
            <a:endParaRPr lang="en-US" altLang="zh-CN" dirty="0" smtClean="0"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dirty="0" smtClean="0">
                <a:cs typeface="Times New Roman" panose="02020603050405020304" pitchFamily="18" charset="0"/>
              </a:rPr>
              <a:t>B: Yes, but I don’t order a lot of food.</a:t>
            </a:r>
            <a:endParaRPr lang="en-US" altLang="zh-CN" dirty="0"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7862" name="Group 38"/>
          <p:cNvGraphicFramePr>
            <a:graphicFrameLocks noGrp="1"/>
          </p:cNvGraphicFramePr>
          <p:nvPr/>
        </p:nvGraphicFramePr>
        <p:xfrm>
          <a:off x="828475" y="2333491"/>
          <a:ext cx="10657184" cy="2316480"/>
        </p:xfrm>
        <a:graphic>
          <a:graphicData uri="http://schemas.openxmlformats.org/drawingml/2006/table">
            <a:tbl>
              <a:tblPr/>
              <a:tblGrid>
                <a:gridCol w="3004173"/>
                <a:gridCol w="2325423"/>
                <a:gridCol w="2666806"/>
                <a:gridCol w="2660782"/>
              </a:tblGrid>
              <a:tr h="503238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Names</a:t>
                      </a:r>
                      <a:endParaRPr kumimoji="0" lang="en-US" altLang="zh-CN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Service</a:t>
                      </a:r>
                      <a:endParaRPr kumimoji="0" lang="en-US" altLang="zh-CN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Quality</a:t>
                      </a:r>
                      <a:endParaRPr kumimoji="0" lang="en-US" altLang="zh-CN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Prices</a:t>
                      </a:r>
                      <a:endParaRPr kumimoji="0" lang="en-US" altLang="zh-CN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90538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Meet all</a:t>
                      </a:r>
                      <a:endParaRPr kumimoji="0" lang="en-US" altLang="zh-CN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33CC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3200" b="1" i="0" u="none" strike="noStrike" cap="none" normalizeH="0" baseline="0" smtClean="0">
                        <a:ln>
                          <a:noFill/>
                        </a:ln>
                        <a:solidFill>
                          <a:srgbClr val="0033CC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3200" b="1" i="0" u="none" strike="noStrike" cap="none" normalizeH="0" baseline="0" smtClean="0">
                        <a:ln>
                          <a:noFill/>
                        </a:ln>
                        <a:solidFill>
                          <a:srgbClr val="0033CC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4927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Carrefour</a:t>
                      </a:r>
                      <a:endParaRPr kumimoji="0" lang="en-US" altLang="zh-CN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3200" b="1" i="0" u="none" strike="noStrike" cap="none" normalizeH="0" baseline="0" smtClean="0">
                        <a:ln>
                          <a:noFill/>
                        </a:ln>
                        <a:solidFill>
                          <a:srgbClr val="0033CC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3200" b="1" i="0" u="none" strike="noStrike" cap="none" normalizeH="0" baseline="0" smtClean="0">
                        <a:ln>
                          <a:noFill/>
                        </a:ln>
                        <a:solidFill>
                          <a:srgbClr val="0033CC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3200" b="1" i="0" u="none" strike="noStrike" cap="none" normalizeH="0" baseline="0" smtClean="0">
                        <a:ln>
                          <a:noFill/>
                        </a:ln>
                        <a:solidFill>
                          <a:srgbClr val="0033CC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0482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Walmart </a:t>
                      </a:r>
                      <a:endParaRPr kumimoji="0" lang="en-US" altLang="zh-CN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33CC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3200" b="1" i="0" u="none" strike="noStrike" cap="none" normalizeH="0" baseline="0" smtClean="0">
                        <a:ln>
                          <a:noFill/>
                        </a:ln>
                        <a:solidFill>
                          <a:srgbClr val="0033CC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33CC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77854" name="Text Box 30"/>
          <p:cNvSpPr txBox="1">
            <a:spLocks noChangeArrowheads="1"/>
          </p:cNvSpPr>
          <p:nvPr/>
        </p:nvSpPr>
        <p:spPr bwMode="auto">
          <a:xfrm>
            <a:off x="767408" y="1488963"/>
            <a:ext cx="7200900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3400" dirty="0">
                <a:solidFill>
                  <a:srgbClr val="0000FF"/>
                </a:solidFill>
                <a:latin typeface="Arial" panose="020B0604020202020204" pitchFamily="34" charset="0"/>
              </a:rPr>
              <a:t>Make a survey and do a report. </a:t>
            </a:r>
            <a:endParaRPr lang="en-US" altLang="zh-CN" sz="3400" dirty="0">
              <a:solidFill>
                <a:srgbClr val="0000FF"/>
              </a:solidFill>
              <a:latin typeface="Arial" panose="020B0604020202020204" pitchFamily="34" charset="0"/>
            </a:endParaRPr>
          </a:p>
        </p:txBody>
      </p:sp>
      <p:sp>
        <p:nvSpPr>
          <p:cNvPr id="68639" name="Rectangle 31"/>
          <p:cNvSpPr>
            <a:spLocks noChangeArrowheads="1"/>
          </p:cNvSpPr>
          <p:nvPr/>
        </p:nvSpPr>
        <p:spPr bwMode="auto">
          <a:xfrm>
            <a:off x="767408" y="4898632"/>
            <a:ext cx="10729192" cy="12741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1430655" indent="-1430655" eaLnBrk="1" hangingPunct="1">
              <a:lnSpc>
                <a:spcPct val="120000"/>
              </a:lnSpc>
            </a:pPr>
            <a:r>
              <a:rPr lang="en-US" altLang="zh-CN" dirty="0">
                <a:solidFill>
                  <a:srgbClr val="FF0000"/>
                </a:solidFill>
              </a:rPr>
              <a:t>Report: </a:t>
            </a:r>
            <a:r>
              <a:rPr lang="en-US" altLang="zh-CN" dirty="0"/>
              <a:t>What do you think of these supermarkets in your </a:t>
            </a:r>
            <a:r>
              <a:rPr lang="en-US" altLang="zh-CN" dirty="0" smtClean="0"/>
              <a:t>   city</a:t>
            </a:r>
            <a:r>
              <a:rPr lang="en-US" altLang="zh-CN" dirty="0"/>
              <a:t>? We did a survey </a:t>
            </a:r>
            <a:r>
              <a:rPr lang="en-US" altLang="zh-CN" dirty="0" smtClean="0"/>
              <a:t>and </a:t>
            </a:r>
            <a:r>
              <a:rPr lang="en-US" altLang="zh-CN" dirty="0"/>
              <a:t>this is what we learnt …</a:t>
            </a:r>
            <a:endParaRPr lang="en-US" altLang="zh-CN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7688" y="404664"/>
            <a:ext cx="4665410" cy="855325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86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639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/>
          <p:cNvSpPr txBox="1">
            <a:spLocks noChangeArrowheads="1"/>
          </p:cNvSpPr>
          <p:nvPr/>
        </p:nvSpPr>
        <p:spPr bwMode="auto">
          <a:xfrm>
            <a:off x="767408" y="1772816"/>
            <a:ext cx="10585176" cy="4228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34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34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34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34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34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sz="34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sz="34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sz="34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sz="34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sz="3200" dirty="0" smtClean="0"/>
              <a:t>1. I </a:t>
            </a:r>
            <a:r>
              <a:rPr lang="en-US" altLang="zh-CN" sz="3200" dirty="0"/>
              <a:t>think 970 AM is </a:t>
            </a:r>
            <a:r>
              <a:rPr lang="en-US" altLang="zh-CN" sz="3200" dirty="0">
                <a:solidFill>
                  <a:srgbClr val="FF0000"/>
                </a:solidFill>
              </a:rPr>
              <a:t>pretty</a:t>
            </a:r>
            <a:r>
              <a:rPr lang="en-US" altLang="zh-CN" sz="3200" dirty="0"/>
              <a:t> bad</a:t>
            </a:r>
            <a:r>
              <a:rPr lang="en-US" altLang="zh-CN" sz="3200" dirty="0" smtClean="0"/>
              <a:t>.</a:t>
            </a:r>
            <a:endParaRPr lang="en-US" altLang="zh-CN" sz="3200" dirty="0" smtClean="0"/>
          </a:p>
          <a:p>
            <a:pPr eaLnBrk="1" hangingPunct="1">
              <a:lnSpc>
                <a:spcPct val="120000"/>
              </a:lnSpc>
            </a:pPr>
            <a:r>
              <a:rPr lang="en-US" altLang="zh-CN" sz="3200" dirty="0" smtClean="0"/>
              <a:t>    </a:t>
            </a:r>
            <a:r>
              <a:rPr lang="zh-CN" altLang="en-US" sz="3200" dirty="0" smtClean="0"/>
              <a:t>我认为调幅</a:t>
            </a:r>
            <a:r>
              <a:rPr lang="en-US" altLang="zh-CN" sz="3200" dirty="0" smtClean="0"/>
              <a:t>970</a:t>
            </a:r>
            <a:r>
              <a:rPr lang="zh-CN" altLang="en-US" sz="3200" dirty="0" smtClean="0"/>
              <a:t>兆赫相当差。</a:t>
            </a:r>
            <a:endParaRPr lang="en-US" altLang="zh-CN" sz="3200" dirty="0"/>
          </a:p>
          <a:p>
            <a:pPr eaLnBrk="1" hangingPunct="1">
              <a:lnSpc>
                <a:spcPct val="120000"/>
              </a:lnSpc>
            </a:pPr>
            <a:r>
              <a:rPr lang="en-US" altLang="zh-CN" sz="3200" dirty="0">
                <a:solidFill>
                  <a:srgbClr val="FF0000"/>
                </a:solidFill>
              </a:rPr>
              <a:t>    </a:t>
            </a:r>
            <a:r>
              <a:rPr lang="en-US" altLang="zh-CN" sz="3200" dirty="0" smtClean="0">
                <a:solidFill>
                  <a:srgbClr val="FF0000"/>
                </a:solidFill>
              </a:rPr>
              <a:t>pretty </a:t>
            </a:r>
            <a:r>
              <a:rPr lang="en-US" altLang="zh-CN" sz="3200" i="1" dirty="0" smtClean="0">
                <a:solidFill>
                  <a:srgbClr val="FF0000"/>
                </a:solidFill>
              </a:rPr>
              <a:t>adv</a:t>
            </a:r>
            <a:r>
              <a:rPr lang="en-US" altLang="zh-CN" sz="3200" i="1" dirty="0">
                <a:solidFill>
                  <a:srgbClr val="FF0000"/>
                </a:solidFill>
              </a:rPr>
              <a:t>.</a:t>
            </a:r>
            <a:r>
              <a:rPr lang="en-US" altLang="zh-CN" sz="3200" dirty="0">
                <a:solidFill>
                  <a:srgbClr val="FF0000"/>
                </a:solidFill>
              </a:rPr>
              <a:t> </a:t>
            </a:r>
            <a:r>
              <a:rPr lang="zh-CN" altLang="en-US" sz="3200" dirty="0">
                <a:solidFill>
                  <a:srgbClr val="FF0000"/>
                </a:solidFill>
              </a:rPr>
              <a:t>非常；很  </a:t>
            </a:r>
            <a:r>
              <a:rPr lang="en-US" altLang="zh-CN" sz="3200" dirty="0">
                <a:solidFill>
                  <a:srgbClr val="FF0000"/>
                </a:solidFill>
              </a:rPr>
              <a:t>(</a:t>
            </a:r>
            <a:r>
              <a:rPr lang="zh-CN" altLang="en-US" sz="3200" dirty="0">
                <a:solidFill>
                  <a:srgbClr val="FF0000"/>
                </a:solidFill>
              </a:rPr>
              <a:t>与</a:t>
            </a:r>
            <a:r>
              <a:rPr lang="en-US" altLang="zh-CN" sz="3200" dirty="0">
                <a:solidFill>
                  <a:srgbClr val="FF0000"/>
                </a:solidFill>
              </a:rPr>
              <a:t>very</a:t>
            </a:r>
            <a:r>
              <a:rPr lang="zh-CN" altLang="en-US" sz="3200" dirty="0">
                <a:solidFill>
                  <a:srgbClr val="FF0000"/>
                </a:solidFill>
              </a:rPr>
              <a:t>同义</a:t>
            </a:r>
            <a:r>
              <a:rPr lang="en-US" altLang="zh-CN" sz="3200" dirty="0">
                <a:solidFill>
                  <a:srgbClr val="FF0000"/>
                </a:solidFill>
              </a:rPr>
              <a:t>)</a:t>
            </a:r>
            <a:endParaRPr lang="en-US" altLang="zh-CN" sz="3200" dirty="0">
              <a:solidFill>
                <a:srgbClr val="FF0000"/>
              </a:solidFill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sz="3200" dirty="0" smtClean="0"/>
              <a:t>    e.g</a:t>
            </a:r>
            <a:r>
              <a:rPr lang="en-US" altLang="zh-CN" sz="3200" dirty="0"/>
              <a:t>. The house has four bedrooms, so </a:t>
            </a:r>
            <a:r>
              <a:rPr lang="en-US" altLang="zh-CN" sz="3200" dirty="0" smtClean="0"/>
              <a:t>it’s </a:t>
            </a:r>
            <a:r>
              <a:rPr lang="en-US" altLang="zh-CN" sz="3200" dirty="0" smtClean="0">
                <a:solidFill>
                  <a:srgbClr val="FF0000"/>
                </a:solidFill>
              </a:rPr>
              <a:t>pretty</a:t>
            </a:r>
            <a:r>
              <a:rPr lang="en-US" altLang="zh-CN" sz="3200" dirty="0" smtClean="0"/>
              <a:t> </a:t>
            </a:r>
            <a:r>
              <a:rPr lang="en-US" altLang="zh-CN" sz="3200" dirty="0"/>
              <a:t>big. </a:t>
            </a:r>
            <a:endParaRPr lang="en-US" altLang="zh-CN" sz="3200" dirty="0"/>
          </a:p>
          <a:p>
            <a:pPr eaLnBrk="1" hangingPunct="1">
              <a:lnSpc>
                <a:spcPct val="120000"/>
              </a:lnSpc>
            </a:pPr>
            <a:r>
              <a:rPr lang="en-US" altLang="zh-CN" sz="3200" i="1" dirty="0" smtClean="0">
                <a:solidFill>
                  <a:srgbClr val="FF0000"/>
                </a:solidFill>
              </a:rPr>
              <a:t>  </a:t>
            </a:r>
            <a:r>
              <a:rPr lang="en-US" altLang="zh-CN" sz="3200" dirty="0" smtClean="0">
                <a:solidFill>
                  <a:srgbClr val="0000FF"/>
                </a:solidFill>
              </a:rPr>
              <a:t>【</a:t>
            </a:r>
            <a:r>
              <a:rPr lang="zh-CN" altLang="en-US" sz="3200" dirty="0" smtClean="0">
                <a:solidFill>
                  <a:srgbClr val="0000FF"/>
                </a:solidFill>
              </a:rPr>
              <a:t>拓展</a:t>
            </a:r>
            <a:r>
              <a:rPr lang="en-US" altLang="zh-CN" sz="3200" dirty="0" smtClean="0">
                <a:solidFill>
                  <a:srgbClr val="0000FF"/>
                </a:solidFill>
              </a:rPr>
              <a:t>】  </a:t>
            </a:r>
            <a:endParaRPr lang="en-US" altLang="zh-CN" sz="3200" dirty="0" smtClean="0">
              <a:solidFill>
                <a:srgbClr val="0000FF"/>
              </a:solidFill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sz="3200" i="1" dirty="0" smtClean="0">
                <a:solidFill>
                  <a:srgbClr val="FF0000"/>
                </a:solidFill>
              </a:rPr>
              <a:t>    </a:t>
            </a:r>
            <a:r>
              <a:rPr lang="en-US" altLang="zh-CN" sz="3200" dirty="0" smtClean="0">
                <a:solidFill>
                  <a:srgbClr val="FF0000"/>
                </a:solidFill>
              </a:rPr>
              <a:t>pretty</a:t>
            </a:r>
            <a:r>
              <a:rPr lang="en-US" altLang="zh-CN" sz="3200" i="1" dirty="0" smtClean="0">
                <a:solidFill>
                  <a:srgbClr val="FF0000"/>
                </a:solidFill>
              </a:rPr>
              <a:t> adj</a:t>
            </a:r>
            <a:r>
              <a:rPr lang="en-US" altLang="zh-CN" sz="3200" i="1" dirty="0">
                <a:solidFill>
                  <a:srgbClr val="FF0000"/>
                </a:solidFill>
              </a:rPr>
              <a:t>.</a:t>
            </a:r>
            <a:r>
              <a:rPr lang="en-US" altLang="zh-CN" sz="3200" dirty="0">
                <a:solidFill>
                  <a:srgbClr val="FF0000"/>
                </a:solidFill>
              </a:rPr>
              <a:t> </a:t>
            </a:r>
            <a:r>
              <a:rPr lang="zh-CN" altLang="en-US" sz="3200" dirty="0">
                <a:solidFill>
                  <a:srgbClr val="FF0000"/>
                </a:solidFill>
              </a:rPr>
              <a:t>漂亮的 </a:t>
            </a:r>
            <a:r>
              <a:rPr lang="en-US" altLang="zh-CN" sz="3200" dirty="0">
                <a:solidFill>
                  <a:srgbClr val="FF0000"/>
                </a:solidFill>
              </a:rPr>
              <a:t>(</a:t>
            </a:r>
            <a:r>
              <a:rPr lang="zh-CN" altLang="en-US" sz="3200" dirty="0">
                <a:solidFill>
                  <a:srgbClr val="FF0000"/>
                </a:solidFill>
              </a:rPr>
              <a:t>与</a:t>
            </a:r>
            <a:r>
              <a:rPr lang="en-US" altLang="zh-CN" sz="3200" dirty="0">
                <a:solidFill>
                  <a:srgbClr val="FF0000"/>
                </a:solidFill>
              </a:rPr>
              <a:t>beautiful</a:t>
            </a:r>
            <a:r>
              <a:rPr lang="zh-CN" altLang="en-US" sz="3200" dirty="0">
                <a:solidFill>
                  <a:srgbClr val="FF0000"/>
                </a:solidFill>
              </a:rPr>
              <a:t>同义</a:t>
            </a:r>
            <a:r>
              <a:rPr lang="en-US" altLang="zh-CN" sz="3200" dirty="0">
                <a:solidFill>
                  <a:srgbClr val="FF0000"/>
                </a:solidFill>
              </a:rPr>
              <a:t>)</a:t>
            </a:r>
            <a:endParaRPr lang="en-US" altLang="zh-CN" sz="3200" dirty="0">
              <a:solidFill>
                <a:srgbClr val="FF0000"/>
              </a:solidFill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sz="3200" dirty="0" smtClean="0"/>
              <a:t>    e.g</a:t>
            </a:r>
            <a:r>
              <a:rPr lang="en-US" altLang="zh-CN" sz="3200" dirty="0"/>
              <a:t>. Mrs. Green’s daughter is </a:t>
            </a:r>
            <a:r>
              <a:rPr lang="en-US" altLang="zh-CN" sz="3200" dirty="0">
                <a:solidFill>
                  <a:srgbClr val="FF0000"/>
                </a:solidFill>
              </a:rPr>
              <a:t>pretty</a:t>
            </a:r>
            <a:r>
              <a:rPr lang="en-US" altLang="zh-CN" sz="3200" dirty="0"/>
              <a:t>. </a:t>
            </a:r>
            <a:endParaRPr lang="zh-CN" altLang="en-US" sz="32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648" y="404664"/>
            <a:ext cx="6120680" cy="1229481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>
            <a:spLocks noChangeArrowheads="1"/>
          </p:cNvSpPr>
          <p:nvPr/>
        </p:nvSpPr>
        <p:spPr bwMode="auto">
          <a:xfrm>
            <a:off x="623392" y="689354"/>
            <a:ext cx="10369152" cy="12741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49580" indent="-44958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100838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41605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824355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232025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689225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146425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603625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060825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dirty="0"/>
              <a:t>2. How much is a </a:t>
            </a:r>
            <a:r>
              <a:rPr lang="en-US" altLang="zh-CN" dirty="0">
                <a:solidFill>
                  <a:srgbClr val="FF0000"/>
                </a:solidFill>
              </a:rPr>
              <a:t>meal</a:t>
            </a:r>
            <a:r>
              <a:rPr lang="en-US" altLang="zh-CN" dirty="0" smtClean="0"/>
              <a:t>? </a:t>
            </a:r>
            <a:r>
              <a:rPr lang="zh-CN" altLang="en-US" dirty="0" smtClean="0"/>
              <a:t>一顿饭多少钱？</a:t>
            </a:r>
            <a:endParaRPr lang="en-US" altLang="zh-CN" dirty="0"/>
          </a:p>
          <a:p>
            <a:pPr eaLnBrk="1" hangingPunct="1">
              <a:lnSpc>
                <a:spcPct val="120000"/>
              </a:lnSpc>
            </a:pPr>
            <a:r>
              <a:rPr lang="en-US" altLang="zh-CN" dirty="0">
                <a:solidFill>
                  <a:srgbClr val="FF0000"/>
                </a:solidFill>
              </a:rPr>
              <a:t>    meal  </a:t>
            </a:r>
            <a:r>
              <a:rPr lang="en-US" altLang="zh-CN" i="1" dirty="0">
                <a:solidFill>
                  <a:srgbClr val="FF0000"/>
                </a:solidFill>
              </a:rPr>
              <a:t>n.</a:t>
            </a:r>
            <a:r>
              <a:rPr lang="en-US" altLang="zh-CN" dirty="0">
                <a:solidFill>
                  <a:srgbClr val="FF0000"/>
                </a:solidFill>
              </a:rPr>
              <a:t> </a:t>
            </a:r>
            <a:r>
              <a:rPr lang="zh-CN" altLang="en-US" dirty="0">
                <a:solidFill>
                  <a:srgbClr val="FF0000"/>
                </a:solidFill>
              </a:rPr>
              <a:t>早</a:t>
            </a:r>
            <a:r>
              <a:rPr lang="en-US" altLang="zh-CN" dirty="0">
                <a:solidFill>
                  <a:srgbClr val="FF0000"/>
                </a:solidFill>
              </a:rPr>
              <a:t>(</a:t>
            </a:r>
            <a:r>
              <a:rPr lang="zh-CN" altLang="en-US" dirty="0">
                <a:solidFill>
                  <a:srgbClr val="FF0000"/>
                </a:solidFill>
              </a:rPr>
              <a:t>或午、晚</a:t>
            </a:r>
            <a:r>
              <a:rPr lang="en-US" altLang="zh-CN" dirty="0">
                <a:solidFill>
                  <a:srgbClr val="FF0000"/>
                </a:solidFill>
              </a:rPr>
              <a:t>)</a:t>
            </a:r>
            <a:r>
              <a:rPr lang="zh-CN" altLang="en-US" dirty="0">
                <a:solidFill>
                  <a:srgbClr val="FF0000"/>
                </a:solidFill>
              </a:rPr>
              <a:t>餐</a:t>
            </a:r>
            <a:r>
              <a:rPr lang="en-US" altLang="zh-CN" dirty="0">
                <a:solidFill>
                  <a:srgbClr val="FF0000"/>
                </a:solidFill>
              </a:rPr>
              <a:t>; </a:t>
            </a:r>
            <a:r>
              <a:rPr lang="zh-CN" altLang="en-US" dirty="0">
                <a:solidFill>
                  <a:srgbClr val="FF0000"/>
                </a:solidFill>
              </a:rPr>
              <a:t>一餐所吃的食物</a:t>
            </a:r>
            <a:endParaRPr lang="zh-CN" altLang="en-US" b="0" dirty="0">
              <a:solidFill>
                <a:srgbClr val="FF0000"/>
              </a:solidFill>
            </a:endParaRPr>
          </a:p>
        </p:txBody>
      </p:sp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1016342" y="1888070"/>
            <a:ext cx="9976202" cy="12226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dirty="0"/>
              <a:t>e.g. Breakfast is the first </a:t>
            </a:r>
            <a:r>
              <a:rPr lang="en-US" altLang="zh-CN" dirty="0">
                <a:solidFill>
                  <a:srgbClr val="FF0000"/>
                </a:solidFill>
              </a:rPr>
              <a:t>meal </a:t>
            </a:r>
            <a:r>
              <a:rPr lang="en-US" altLang="zh-CN" dirty="0"/>
              <a:t>in a day</a:t>
            </a:r>
            <a:r>
              <a:rPr lang="en-US" altLang="zh-CN" dirty="0" smtClean="0"/>
              <a:t>.</a:t>
            </a:r>
            <a:endParaRPr lang="en-US" altLang="zh-CN" dirty="0" smtClean="0"/>
          </a:p>
          <a:p>
            <a:pPr eaLnBrk="1" hangingPunct="1">
              <a:lnSpc>
                <a:spcPct val="120000"/>
              </a:lnSpc>
            </a:pPr>
            <a:r>
              <a:rPr lang="en-US" altLang="zh-CN" dirty="0" smtClean="0"/>
              <a:t>       Mother </a:t>
            </a:r>
            <a:r>
              <a:rPr lang="en-US" altLang="zh-CN" dirty="0"/>
              <a:t>is preparing a </a:t>
            </a:r>
            <a:r>
              <a:rPr lang="en-US" altLang="zh-CN" dirty="0">
                <a:solidFill>
                  <a:srgbClr val="FF0000"/>
                </a:solidFill>
              </a:rPr>
              <a:t>meal</a:t>
            </a:r>
            <a:r>
              <a:rPr lang="en-US" altLang="zh-CN" dirty="0"/>
              <a:t> for us. </a:t>
            </a:r>
            <a:endParaRPr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0016" y="3429000"/>
            <a:ext cx="4514850" cy="280987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35360" y="764704"/>
            <a:ext cx="11737304" cy="54107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3200" dirty="0" smtClean="0">
                <a:solidFill>
                  <a:srgbClr val="000000"/>
                </a:solidFill>
                <a:cs typeface="Times New Roman" panose="02020603050405020304" pitchFamily="18" charset="0"/>
              </a:rPr>
              <a:t>3. </a:t>
            </a:r>
            <a:r>
              <a:rPr lang="zh-CN" altLang="en-US" sz="3200" dirty="0" smtClean="0">
                <a:solidFill>
                  <a:srgbClr val="000000"/>
                </a:solidFill>
                <a:cs typeface="Times New Roman" panose="02020603050405020304" pitchFamily="18" charset="0"/>
              </a:rPr>
              <a:t>部</a:t>
            </a:r>
            <a:r>
              <a:rPr lang="zh-CN" altLang="en-US" sz="3200" dirty="0">
                <a:solidFill>
                  <a:srgbClr val="000000"/>
                </a:solidFill>
                <a:cs typeface="Times New Roman" panose="02020603050405020304" pitchFamily="18" charset="0"/>
              </a:rPr>
              <a:t>分副词可以由形容词变化而来，规</a:t>
            </a:r>
            <a:r>
              <a:rPr lang="zh-CN" altLang="en-US" sz="3200" dirty="0" smtClean="0">
                <a:solidFill>
                  <a:srgbClr val="000000"/>
                </a:solidFill>
                <a:cs typeface="Times New Roman" panose="02020603050405020304" pitchFamily="18" charset="0"/>
              </a:rPr>
              <a:t>则：</a:t>
            </a:r>
            <a:endParaRPr lang="zh-CN" altLang="en-US" sz="3200" dirty="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32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大</a:t>
            </a:r>
            <a:r>
              <a:rPr lang="zh-CN" altLang="en-US" sz="3200" dirty="0">
                <a:solidFill>
                  <a:srgbClr val="FF0000"/>
                </a:solidFill>
                <a:cs typeface="Times New Roman" panose="02020603050405020304" pitchFamily="18" charset="0"/>
              </a:rPr>
              <a:t>多数形容词后直接加</a:t>
            </a:r>
            <a:r>
              <a:rPr lang="en-US" altLang="zh-CN" sz="3200" dirty="0">
                <a:solidFill>
                  <a:srgbClr val="FF0000"/>
                </a:solidFill>
                <a:cs typeface="Times New Roman" panose="02020603050405020304" pitchFamily="18" charset="0"/>
              </a:rPr>
              <a:t>-</a:t>
            </a:r>
            <a:r>
              <a:rPr lang="en-US" altLang="zh-CN" sz="3200" dirty="0" err="1">
                <a:solidFill>
                  <a:srgbClr val="FF0000"/>
                </a:solidFill>
                <a:cs typeface="Times New Roman" panose="02020603050405020304" pitchFamily="18" charset="0"/>
              </a:rPr>
              <a:t>ly</a:t>
            </a:r>
            <a:r>
              <a:rPr lang="zh-CN" altLang="en-US" sz="3200" dirty="0">
                <a:solidFill>
                  <a:srgbClr val="FF0000"/>
                </a:solidFill>
                <a:cs typeface="Times New Roman" panose="02020603050405020304" pitchFamily="18" charset="0"/>
              </a:rPr>
              <a:t>可变成副</a:t>
            </a:r>
            <a:r>
              <a:rPr lang="zh-CN" altLang="en-US" sz="32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词</a:t>
            </a:r>
            <a:endParaRPr lang="zh-CN" altLang="en-US" sz="3200" dirty="0">
              <a:solidFill>
                <a:srgbClr val="FF0000"/>
              </a:solidFill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3200" dirty="0" smtClean="0">
                <a:solidFill>
                  <a:srgbClr val="000000"/>
                </a:solidFill>
                <a:cs typeface="Times New Roman" panose="02020603050405020304" pitchFamily="18" charset="0"/>
              </a:rPr>
              <a:t>    e.g. cheap → cheaply</a:t>
            </a:r>
            <a:r>
              <a:rPr lang="en-US" altLang="zh-CN" sz="3200" dirty="0">
                <a:solidFill>
                  <a:srgbClr val="000000"/>
                </a:solidFill>
                <a:cs typeface="Times New Roman" panose="02020603050405020304" pitchFamily="18" charset="0"/>
              </a:rPr>
              <a:t>   </a:t>
            </a:r>
            <a:r>
              <a:rPr lang="en-US" altLang="zh-CN" sz="3200" dirty="0" smtClean="0">
                <a:solidFill>
                  <a:srgbClr val="000000"/>
                </a:solidFill>
                <a:cs typeface="Times New Roman" panose="02020603050405020304" pitchFamily="18" charset="0"/>
              </a:rPr>
              <a:t>               careful → carefully</a:t>
            </a:r>
            <a:r>
              <a:rPr lang="en-US" altLang="zh-CN" sz="3200" dirty="0">
                <a:solidFill>
                  <a:srgbClr val="000000"/>
                </a:solidFill>
                <a:cs typeface="Times New Roman" panose="02020603050405020304" pitchFamily="18" charset="0"/>
              </a:rPr>
              <a:t>  </a:t>
            </a:r>
            <a:endParaRPr lang="en-US" altLang="zh-CN" sz="3200" dirty="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3200" dirty="0" smtClean="0">
                <a:solidFill>
                  <a:srgbClr val="000000"/>
                </a:solidFill>
                <a:cs typeface="Times New Roman" panose="02020603050405020304" pitchFamily="18" charset="0"/>
              </a:rPr>
              <a:t>           beautiful → beautifully</a:t>
            </a:r>
            <a:r>
              <a:rPr lang="en-US" altLang="zh-CN" sz="3200" dirty="0">
                <a:solidFill>
                  <a:srgbClr val="000000"/>
                </a:solidFill>
                <a:cs typeface="Times New Roman" panose="02020603050405020304" pitchFamily="18" charset="0"/>
              </a:rPr>
              <a:t>   </a:t>
            </a:r>
            <a:r>
              <a:rPr lang="en-US" altLang="zh-CN" sz="3200" dirty="0" smtClean="0">
                <a:solidFill>
                  <a:srgbClr val="000000"/>
                </a:solidFill>
                <a:cs typeface="Times New Roman" panose="02020603050405020304" pitchFamily="18" charset="0"/>
              </a:rPr>
              <a:t>    serious</a:t>
            </a:r>
            <a:r>
              <a:rPr lang="en-US" altLang="zh-CN" sz="3200" dirty="0">
                <a:solidFill>
                  <a:srgbClr val="000000"/>
                </a:solidFill>
                <a:cs typeface="Times New Roman" panose="02020603050405020304" pitchFamily="18" charset="0"/>
              </a:rPr>
              <a:t>→ seriously</a:t>
            </a:r>
            <a:endParaRPr lang="en-US" altLang="zh-CN" sz="3200" dirty="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32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以</a:t>
            </a:r>
            <a:r>
              <a:rPr lang="zh-CN" altLang="en-US" sz="3200" dirty="0">
                <a:solidFill>
                  <a:srgbClr val="FF0000"/>
                </a:solidFill>
                <a:cs typeface="Times New Roman" panose="02020603050405020304" pitchFamily="18" charset="0"/>
              </a:rPr>
              <a:t>辅音字母加</a:t>
            </a:r>
            <a:r>
              <a:rPr lang="en-US" altLang="zh-CN" sz="3200" dirty="0">
                <a:solidFill>
                  <a:srgbClr val="FF0000"/>
                </a:solidFill>
                <a:cs typeface="Times New Roman" panose="02020603050405020304" pitchFamily="18" charset="0"/>
              </a:rPr>
              <a:t>-le </a:t>
            </a:r>
            <a:r>
              <a:rPr lang="zh-CN" altLang="en-US" sz="3200" dirty="0">
                <a:solidFill>
                  <a:srgbClr val="FF0000"/>
                </a:solidFill>
                <a:cs typeface="Times New Roman" panose="02020603050405020304" pitchFamily="18" charset="0"/>
              </a:rPr>
              <a:t>结尾的形容词要先去掉</a:t>
            </a:r>
            <a:r>
              <a:rPr lang="en-US" altLang="zh-CN" sz="3200" dirty="0">
                <a:solidFill>
                  <a:srgbClr val="FF0000"/>
                </a:solidFill>
                <a:cs typeface="Times New Roman" panose="02020603050405020304" pitchFamily="18" charset="0"/>
              </a:rPr>
              <a:t>e</a:t>
            </a:r>
            <a:r>
              <a:rPr lang="zh-CN" altLang="en-US" sz="3200" dirty="0">
                <a:solidFill>
                  <a:srgbClr val="FF0000"/>
                </a:solidFill>
                <a:cs typeface="Times New Roman" panose="02020603050405020304" pitchFamily="18" charset="0"/>
              </a:rPr>
              <a:t>，然后再加</a:t>
            </a:r>
            <a:r>
              <a:rPr lang="en-US" altLang="zh-CN" sz="3200" dirty="0">
                <a:solidFill>
                  <a:srgbClr val="FF0000"/>
                </a:solidFill>
                <a:cs typeface="Times New Roman" panose="02020603050405020304" pitchFamily="18" charset="0"/>
              </a:rPr>
              <a:t>-</a:t>
            </a:r>
            <a:r>
              <a:rPr lang="en-US" altLang="zh-CN" sz="32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y</a:t>
            </a:r>
            <a:endParaRPr lang="zh-CN" altLang="en-US" sz="3200" dirty="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3200" dirty="0" smtClean="0">
                <a:solidFill>
                  <a:srgbClr val="000000"/>
                </a:solidFill>
                <a:cs typeface="Times New Roman" panose="02020603050405020304" pitchFamily="18" charset="0"/>
              </a:rPr>
              <a:t>     e.g. comfortable → comfortably</a:t>
            </a:r>
            <a:r>
              <a:rPr lang="en-US" altLang="zh-CN" sz="3200" dirty="0">
                <a:solidFill>
                  <a:srgbClr val="000000"/>
                </a:solidFill>
                <a:cs typeface="Times New Roman" panose="02020603050405020304" pitchFamily="18" charset="0"/>
              </a:rPr>
              <a:t>  </a:t>
            </a:r>
            <a:r>
              <a:rPr lang="en-US" altLang="zh-CN" sz="3200" dirty="0" smtClean="0">
                <a:solidFill>
                  <a:srgbClr val="000000"/>
                </a:solidFill>
                <a:cs typeface="Times New Roman" panose="02020603050405020304" pitchFamily="18" charset="0"/>
              </a:rPr>
              <a:t>      simple → simply</a:t>
            </a:r>
            <a:r>
              <a:rPr lang="en-US" altLang="zh-CN" sz="3200" dirty="0">
                <a:solidFill>
                  <a:srgbClr val="000000"/>
                </a:solidFill>
                <a:cs typeface="Times New Roman" panose="02020603050405020304" pitchFamily="18" charset="0"/>
              </a:rPr>
              <a:t>  </a:t>
            </a:r>
            <a:endParaRPr lang="en-US" altLang="zh-CN" sz="3200" dirty="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3200" dirty="0" smtClean="0">
                <a:solidFill>
                  <a:srgbClr val="000000"/>
                </a:solidFill>
                <a:cs typeface="Times New Roman" panose="02020603050405020304" pitchFamily="18" charset="0"/>
              </a:rPr>
              <a:t>            terrible → terribly</a:t>
            </a:r>
            <a:endParaRPr lang="en-US" altLang="zh-CN" sz="3200" dirty="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32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绝</a:t>
            </a:r>
            <a:r>
              <a:rPr lang="zh-CN" altLang="en-US" sz="3200" dirty="0">
                <a:solidFill>
                  <a:srgbClr val="FF0000"/>
                </a:solidFill>
                <a:cs typeface="Times New Roman" panose="02020603050405020304" pitchFamily="18" charset="0"/>
              </a:rPr>
              <a:t>大多数以</a:t>
            </a:r>
            <a:r>
              <a:rPr lang="en-US" altLang="zh-CN" sz="3200" dirty="0">
                <a:solidFill>
                  <a:srgbClr val="FF0000"/>
                </a:solidFill>
                <a:cs typeface="Times New Roman" panose="02020603050405020304" pitchFamily="18" charset="0"/>
              </a:rPr>
              <a:t>-e</a:t>
            </a:r>
            <a:r>
              <a:rPr lang="zh-CN" altLang="en-US" sz="3200" dirty="0">
                <a:solidFill>
                  <a:srgbClr val="FF0000"/>
                </a:solidFill>
                <a:cs typeface="Times New Roman" panose="02020603050405020304" pitchFamily="18" charset="0"/>
              </a:rPr>
              <a:t>结尾的形容词直接加</a:t>
            </a:r>
            <a:r>
              <a:rPr lang="en-US" altLang="zh-CN" sz="3200" dirty="0">
                <a:solidFill>
                  <a:srgbClr val="FF0000"/>
                </a:solidFill>
                <a:cs typeface="Times New Roman" panose="02020603050405020304" pitchFamily="18" charset="0"/>
              </a:rPr>
              <a:t>-</a:t>
            </a:r>
            <a:r>
              <a:rPr lang="en-US" altLang="zh-CN" sz="3200" dirty="0" err="1" smtClean="0">
                <a:solidFill>
                  <a:srgbClr val="FF0000"/>
                </a:solidFill>
                <a:cs typeface="Times New Roman" panose="02020603050405020304" pitchFamily="18" charset="0"/>
              </a:rPr>
              <a:t>ly</a:t>
            </a:r>
            <a:endParaRPr lang="zh-CN" altLang="en-US" sz="3200" dirty="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3200" dirty="0" smtClean="0">
                <a:solidFill>
                  <a:srgbClr val="000000"/>
                </a:solidFill>
                <a:cs typeface="Times New Roman" panose="02020603050405020304" pitchFamily="18" charset="0"/>
              </a:rPr>
              <a:t>     e.g. polite → politely</a:t>
            </a:r>
            <a:r>
              <a:rPr lang="en-US" altLang="zh-CN" sz="3200" dirty="0">
                <a:solidFill>
                  <a:srgbClr val="000000"/>
                </a:solidFill>
                <a:cs typeface="Times New Roman" panose="02020603050405020304" pitchFamily="18" charset="0"/>
              </a:rPr>
              <a:t>   </a:t>
            </a:r>
            <a:r>
              <a:rPr lang="en-US" altLang="zh-CN" sz="3200" dirty="0" smtClean="0">
                <a:solidFill>
                  <a:srgbClr val="000000"/>
                </a:solidFill>
                <a:cs typeface="Times New Roman" panose="02020603050405020304" pitchFamily="18" charset="0"/>
              </a:rPr>
              <a:t>                wide → widely</a:t>
            </a:r>
            <a:endParaRPr lang="en-US" altLang="zh-CN" sz="3200" dirty="0">
              <a:solidFill>
                <a:srgbClr val="000000"/>
              </a:solidFill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3" name="Rectangle 12"/>
          <p:cNvSpPr>
            <a:spLocks noChangeArrowheads="1"/>
          </p:cNvSpPr>
          <p:nvPr/>
        </p:nvSpPr>
        <p:spPr bwMode="auto">
          <a:xfrm>
            <a:off x="479500" y="1628428"/>
            <a:ext cx="11089232" cy="45364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marL="444500" indent="-4445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1425575" indent="-609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2214880" indent="-609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3003550" indent="-609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3792855" indent="-609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4250055" indent="-609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4707255" indent="-609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5164455" indent="-609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5621655" indent="-609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eaLnBrk="1" hangingPunct="1">
              <a:lnSpc>
                <a:spcPct val="120000"/>
              </a:lnSpc>
            </a:pPr>
            <a:r>
              <a:rPr lang="zh-CN" altLang="en-US" dirty="0">
                <a:solidFill>
                  <a:srgbClr val="0000FF"/>
                </a:solidFill>
              </a:rPr>
              <a:t>形容词</a:t>
            </a:r>
            <a:r>
              <a:rPr lang="en-US" altLang="zh-CN" dirty="0">
                <a:solidFill>
                  <a:srgbClr val="0000FF"/>
                </a:solidFill>
              </a:rPr>
              <a:t>/</a:t>
            </a:r>
            <a:r>
              <a:rPr lang="zh-CN" altLang="en-US" dirty="0">
                <a:solidFill>
                  <a:srgbClr val="0000FF"/>
                </a:solidFill>
              </a:rPr>
              <a:t>副词最高级用法：</a:t>
            </a:r>
            <a:r>
              <a:rPr lang="en-US" altLang="zh-CN" dirty="0">
                <a:solidFill>
                  <a:srgbClr val="0000FF"/>
                </a:solidFill>
              </a:rPr>
              <a:t>(</a:t>
            </a:r>
            <a:r>
              <a:rPr lang="zh-CN" altLang="en-US" dirty="0">
                <a:solidFill>
                  <a:srgbClr val="0000FF"/>
                </a:solidFill>
              </a:rPr>
              <a:t>记</a:t>
            </a:r>
            <a:r>
              <a:rPr lang="zh-CN" altLang="zh-CN" dirty="0">
                <a:solidFill>
                  <a:srgbClr val="0000FF"/>
                </a:solidFill>
              </a:rPr>
              <a:t>笔记</a:t>
            </a:r>
            <a:r>
              <a:rPr lang="en-US" altLang="zh-CN" dirty="0">
                <a:solidFill>
                  <a:srgbClr val="0000FF"/>
                </a:solidFill>
              </a:rPr>
              <a:t>)</a:t>
            </a:r>
            <a:endParaRPr lang="zh-CN" altLang="en-US" dirty="0">
              <a:solidFill>
                <a:srgbClr val="0000FF"/>
              </a:solidFill>
            </a:endParaRPr>
          </a:p>
          <a:p>
            <a:pPr indent="-889000" eaLnBrk="1" hangingPunct="1">
              <a:lnSpc>
                <a:spcPct val="120000"/>
              </a:lnSpc>
            </a:pPr>
            <a:r>
              <a:rPr lang="en-US" altLang="zh-CN" sz="2800" dirty="0"/>
              <a:t>1) </a:t>
            </a:r>
            <a:r>
              <a:rPr lang="zh-CN" altLang="en-US" sz="2800" u="sng" dirty="0"/>
              <a:t>形容词最高级</a:t>
            </a:r>
            <a:r>
              <a:rPr lang="zh-CN" altLang="en-US" sz="2800" dirty="0"/>
              <a:t>前一般要加</a:t>
            </a:r>
            <a:r>
              <a:rPr lang="en-US" altLang="zh-CN" sz="2800" dirty="0">
                <a:solidFill>
                  <a:srgbClr val="FF0000"/>
                </a:solidFill>
              </a:rPr>
              <a:t>the</a:t>
            </a:r>
            <a:r>
              <a:rPr lang="en-US" altLang="zh-CN" sz="2800" dirty="0"/>
              <a:t>, </a:t>
            </a:r>
            <a:r>
              <a:rPr lang="zh-CN" altLang="en-US" sz="2800" dirty="0"/>
              <a:t>但如果其前有</a:t>
            </a:r>
            <a:r>
              <a:rPr lang="zh-CN" altLang="en-US" sz="2800" dirty="0">
                <a:solidFill>
                  <a:srgbClr val="FF0000"/>
                </a:solidFill>
              </a:rPr>
              <a:t>形容词性物主代词</a:t>
            </a:r>
            <a:r>
              <a:rPr lang="zh-CN" altLang="en-US" sz="2800" dirty="0"/>
              <a:t>或</a:t>
            </a:r>
            <a:r>
              <a:rPr lang="zh-CN" altLang="en-US" sz="2800" dirty="0">
                <a:solidFill>
                  <a:srgbClr val="FF0000"/>
                </a:solidFill>
              </a:rPr>
              <a:t>名词所有格</a:t>
            </a:r>
            <a:r>
              <a:rPr lang="zh-CN" altLang="en-US" sz="2800" dirty="0"/>
              <a:t>等修饰语时</a:t>
            </a:r>
            <a:r>
              <a:rPr lang="en-US" altLang="zh-CN" sz="2800" dirty="0"/>
              <a:t>, </a:t>
            </a:r>
            <a:r>
              <a:rPr lang="zh-CN" altLang="en-US" sz="2800" dirty="0"/>
              <a:t>则</a:t>
            </a:r>
            <a:r>
              <a:rPr lang="zh-CN" altLang="en-US" sz="2800" dirty="0" smtClean="0"/>
              <a:t>不用加</a:t>
            </a:r>
            <a:r>
              <a:rPr lang="en-US" altLang="zh-CN" sz="2800" dirty="0"/>
              <a:t>the</a:t>
            </a:r>
            <a:r>
              <a:rPr lang="zh-CN" altLang="en-US" sz="2800" dirty="0"/>
              <a:t>。</a:t>
            </a:r>
            <a:endParaRPr lang="zh-CN" altLang="en-US" sz="2800" dirty="0"/>
          </a:p>
          <a:p>
            <a:pPr indent="-889000" eaLnBrk="1" hangingPunct="1">
              <a:lnSpc>
                <a:spcPct val="120000"/>
              </a:lnSpc>
            </a:pPr>
            <a:r>
              <a:rPr lang="en-US" altLang="zh-CN" sz="2800" dirty="0" smtClean="0">
                <a:sym typeface="+mn-ea"/>
              </a:rPr>
              <a:t>     e.g. </a:t>
            </a:r>
            <a:r>
              <a:rPr lang="en-US" altLang="zh-CN" sz="2800" dirty="0" smtClean="0">
                <a:solidFill>
                  <a:srgbClr val="FF0000"/>
                </a:solidFill>
                <a:sym typeface="+mn-ea"/>
              </a:rPr>
              <a:t>Her </a:t>
            </a:r>
            <a:r>
              <a:rPr lang="en-US" altLang="zh-CN" sz="2800" dirty="0">
                <a:solidFill>
                  <a:srgbClr val="FF0000"/>
                </a:solidFill>
                <a:sym typeface="+mn-ea"/>
              </a:rPr>
              <a:t>youngest</a:t>
            </a:r>
            <a:r>
              <a:rPr lang="en-US" altLang="zh-CN" sz="2800" dirty="0">
                <a:sym typeface="+mn-ea"/>
              </a:rPr>
              <a:t> daughter is eleven years old.</a:t>
            </a:r>
            <a:endParaRPr lang="en-US" altLang="zh-CN" sz="2800" dirty="0">
              <a:sym typeface="+mn-ea"/>
            </a:endParaRPr>
          </a:p>
          <a:p>
            <a:pPr indent="-889000" eaLnBrk="1" hangingPunct="1">
              <a:lnSpc>
                <a:spcPct val="120000"/>
              </a:lnSpc>
            </a:pPr>
            <a:endParaRPr lang="en-US" altLang="zh-CN" sz="2800" dirty="0"/>
          </a:p>
          <a:p>
            <a:pPr marL="0" eaLnBrk="1" hangingPunct="1">
              <a:lnSpc>
                <a:spcPct val="120000"/>
              </a:lnSpc>
            </a:pPr>
            <a:r>
              <a:rPr lang="en-US" altLang="zh-CN" sz="2800" dirty="0">
                <a:solidFill>
                  <a:schemeClr val="tx1"/>
                </a:solidFill>
              </a:rPr>
              <a:t>2)</a:t>
            </a:r>
            <a:r>
              <a:rPr lang="en-US" altLang="zh-CN" sz="2800" dirty="0">
                <a:solidFill>
                  <a:srgbClr val="FF0000"/>
                </a:solidFill>
              </a:rPr>
              <a:t> </a:t>
            </a:r>
            <a:r>
              <a:rPr lang="zh-CN" altLang="en-US" sz="2800" u="sng" dirty="0" smtClean="0"/>
              <a:t>副</a:t>
            </a:r>
            <a:r>
              <a:rPr lang="zh-CN" altLang="en-US" sz="2800" u="sng" dirty="0"/>
              <a:t>词最高级</a:t>
            </a:r>
            <a:r>
              <a:rPr lang="zh-CN" altLang="en-US" sz="2800" dirty="0"/>
              <a:t>前面可以加</a:t>
            </a:r>
            <a:r>
              <a:rPr lang="en-US" altLang="zh-CN" sz="2800" dirty="0"/>
              <a:t>the, </a:t>
            </a:r>
            <a:r>
              <a:rPr lang="zh-CN" altLang="en-US" sz="2800" dirty="0"/>
              <a:t>也可以</a:t>
            </a:r>
            <a:r>
              <a:rPr lang="zh-CN" altLang="en-US" sz="2800" dirty="0">
                <a:solidFill>
                  <a:srgbClr val="00B050"/>
                </a:solidFill>
              </a:rPr>
              <a:t>省略</a:t>
            </a:r>
            <a:r>
              <a:rPr lang="zh-CN" altLang="en-US" sz="2800" dirty="0" smtClean="0"/>
              <a:t>。</a:t>
            </a:r>
            <a:r>
              <a:rPr lang="en-US" altLang="zh-CN" dirty="0" smtClean="0"/>
              <a:t> </a:t>
            </a:r>
            <a:endParaRPr lang="zh-CN" altLang="en-US" dirty="0"/>
          </a:p>
          <a:p>
            <a:pPr marL="0" eaLnBrk="1" hangingPunct="1">
              <a:lnSpc>
                <a:spcPct val="120000"/>
              </a:lnSpc>
            </a:pPr>
            <a:r>
              <a:rPr lang="en-US" altLang="zh-CN" dirty="0"/>
              <a:t>    </a:t>
            </a:r>
            <a:r>
              <a:rPr lang="en-US" altLang="zh-CN" dirty="0" smtClean="0"/>
              <a:t> </a:t>
            </a:r>
            <a:r>
              <a:rPr lang="en-US" altLang="zh-CN" dirty="0" smtClean="0">
                <a:sym typeface="+mn-ea"/>
              </a:rPr>
              <a:t>e.g. </a:t>
            </a:r>
            <a:r>
              <a:rPr lang="en-US" altLang="zh-CN" dirty="0" smtClean="0"/>
              <a:t>Liu </a:t>
            </a:r>
            <a:r>
              <a:rPr lang="en-US" altLang="zh-CN" dirty="0"/>
              <a:t>Jun ran </a:t>
            </a:r>
            <a:r>
              <a:rPr lang="en-US" altLang="zh-CN" dirty="0">
                <a:solidFill>
                  <a:srgbClr val="00B050"/>
                </a:solidFill>
              </a:rPr>
              <a:t>(the)</a:t>
            </a:r>
            <a:r>
              <a:rPr lang="en-US" altLang="zh-CN" dirty="0"/>
              <a:t> </a:t>
            </a:r>
            <a:r>
              <a:rPr lang="en-US" altLang="zh-CN" dirty="0">
                <a:solidFill>
                  <a:srgbClr val="00B050"/>
                </a:solidFill>
              </a:rPr>
              <a:t>fastest</a:t>
            </a:r>
            <a:r>
              <a:rPr lang="en-US" altLang="zh-CN" dirty="0"/>
              <a:t> in the race.</a:t>
            </a:r>
            <a:endParaRPr lang="en-US" altLang="zh-CN" dirty="0"/>
          </a:p>
          <a:p>
            <a:pPr marL="0" eaLnBrk="1" hangingPunct="1">
              <a:lnSpc>
                <a:spcPct val="120000"/>
              </a:lnSpc>
            </a:pPr>
            <a:endParaRPr lang="en-US" altLang="zh-CN" dirty="0"/>
          </a:p>
          <a:p>
            <a:pPr eaLnBrk="1" hangingPunct="1">
              <a:lnSpc>
                <a:spcPct val="120000"/>
              </a:lnSpc>
            </a:pPr>
            <a:r>
              <a:rPr lang="en-US" altLang="zh-CN" sz="2800" dirty="0">
                <a:sym typeface="+mn-ea"/>
              </a:rPr>
              <a:t>    </a:t>
            </a:r>
            <a:r>
              <a:rPr lang="en-US" altLang="zh-CN" sz="2800" dirty="0" smtClean="0">
                <a:sym typeface="+mn-ea"/>
              </a:rPr>
              <a:t>      </a:t>
            </a:r>
            <a:endParaRPr lang="en-US" altLang="zh-CN" sz="2800" dirty="0"/>
          </a:p>
          <a:p>
            <a:pPr marL="0" eaLnBrk="1" hangingPunct="1">
              <a:lnSpc>
                <a:spcPct val="120000"/>
              </a:lnSpc>
            </a:pPr>
            <a:endParaRPr lang="zh-CN" altLang="en-US" sz="28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63352" y="908720"/>
            <a:ext cx="11737304" cy="48197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32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少</a:t>
            </a:r>
            <a:r>
              <a:rPr lang="zh-CN" altLang="en-US" sz="3200" dirty="0">
                <a:solidFill>
                  <a:srgbClr val="FF0000"/>
                </a:solidFill>
                <a:cs typeface="Times New Roman" panose="02020603050405020304" pitchFamily="18" charset="0"/>
              </a:rPr>
              <a:t>数以</a:t>
            </a:r>
            <a:r>
              <a:rPr lang="en-US" altLang="zh-CN" sz="3200" dirty="0">
                <a:solidFill>
                  <a:srgbClr val="FF0000"/>
                </a:solidFill>
                <a:cs typeface="Times New Roman" panose="02020603050405020304" pitchFamily="18" charset="0"/>
              </a:rPr>
              <a:t>-e </a:t>
            </a:r>
            <a:r>
              <a:rPr lang="zh-CN" altLang="en-US" sz="3200" dirty="0">
                <a:solidFill>
                  <a:srgbClr val="FF0000"/>
                </a:solidFill>
                <a:cs typeface="Times New Roman" panose="02020603050405020304" pitchFamily="18" charset="0"/>
              </a:rPr>
              <a:t>结尾的形容词要先去掉</a:t>
            </a:r>
            <a:r>
              <a:rPr lang="en-US" altLang="zh-CN" sz="3200" dirty="0">
                <a:solidFill>
                  <a:srgbClr val="FF0000"/>
                </a:solidFill>
                <a:cs typeface="Times New Roman" panose="02020603050405020304" pitchFamily="18" charset="0"/>
              </a:rPr>
              <a:t>e</a:t>
            </a:r>
            <a:r>
              <a:rPr lang="zh-CN" altLang="en-US" sz="3200" dirty="0">
                <a:solidFill>
                  <a:srgbClr val="FF0000"/>
                </a:solidFill>
                <a:cs typeface="Times New Roman" panose="02020603050405020304" pitchFamily="18" charset="0"/>
              </a:rPr>
              <a:t>，然后再加</a:t>
            </a:r>
            <a:r>
              <a:rPr lang="en-US" altLang="zh-CN" sz="3200" dirty="0">
                <a:solidFill>
                  <a:srgbClr val="FF0000"/>
                </a:solidFill>
                <a:cs typeface="Times New Roman" panose="02020603050405020304" pitchFamily="18" charset="0"/>
              </a:rPr>
              <a:t>-</a:t>
            </a:r>
            <a:r>
              <a:rPr lang="en-US" altLang="zh-CN" sz="3200" dirty="0" err="1" smtClean="0">
                <a:solidFill>
                  <a:srgbClr val="FF0000"/>
                </a:solidFill>
                <a:cs typeface="Times New Roman" panose="02020603050405020304" pitchFamily="18" charset="0"/>
              </a:rPr>
              <a:t>ly</a:t>
            </a:r>
            <a:endParaRPr lang="en-US" altLang="zh-CN" sz="3200" dirty="0">
              <a:solidFill>
                <a:srgbClr val="FF0000"/>
              </a:solidFill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3200" dirty="0" smtClean="0">
                <a:solidFill>
                  <a:srgbClr val="000000"/>
                </a:solidFill>
                <a:cs typeface="Times New Roman" panose="02020603050405020304" pitchFamily="18" charset="0"/>
              </a:rPr>
              <a:t>     e.g. true → truly</a:t>
            </a:r>
            <a:endParaRPr lang="en-US" altLang="zh-CN" sz="3200" dirty="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32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以</a:t>
            </a:r>
            <a:r>
              <a:rPr lang="en-US" altLang="zh-CN" sz="3200" dirty="0">
                <a:solidFill>
                  <a:srgbClr val="FF0000"/>
                </a:solidFill>
                <a:cs typeface="Times New Roman" panose="02020603050405020304" pitchFamily="18" charset="0"/>
              </a:rPr>
              <a:t>-y</a:t>
            </a:r>
            <a:r>
              <a:rPr lang="zh-CN" altLang="en-US" sz="3200" dirty="0">
                <a:solidFill>
                  <a:srgbClr val="FF0000"/>
                </a:solidFill>
                <a:cs typeface="Times New Roman" panose="02020603050405020304" pitchFamily="18" charset="0"/>
              </a:rPr>
              <a:t>结尾且</a:t>
            </a:r>
            <a:r>
              <a:rPr lang="en-US" altLang="zh-CN" sz="3200" dirty="0">
                <a:solidFill>
                  <a:srgbClr val="FF0000"/>
                </a:solidFill>
                <a:cs typeface="Times New Roman" panose="02020603050405020304" pitchFamily="18" charset="0"/>
              </a:rPr>
              <a:t>y</a:t>
            </a:r>
            <a:r>
              <a:rPr lang="zh-CN" altLang="en-US" sz="3200" dirty="0">
                <a:solidFill>
                  <a:srgbClr val="FF0000"/>
                </a:solidFill>
                <a:cs typeface="Times New Roman" panose="02020603050405020304" pitchFamily="18" charset="0"/>
              </a:rPr>
              <a:t>的发音为 </a:t>
            </a:r>
            <a:r>
              <a:rPr lang="en-US" altLang="zh-CN" sz="3200" dirty="0">
                <a:solidFill>
                  <a:srgbClr val="FF0000"/>
                </a:solidFill>
                <a:cs typeface="Times New Roman" panose="02020603050405020304" pitchFamily="18" charset="0"/>
              </a:rPr>
              <a:t>/ ɪ / </a:t>
            </a:r>
            <a:r>
              <a:rPr lang="zh-CN" altLang="en-US" sz="3200" dirty="0">
                <a:solidFill>
                  <a:srgbClr val="FF0000"/>
                </a:solidFill>
                <a:cs typeface="Times New Roman" panose="02020603050405020304" pitchFamily="18" charset="0"/>
              </a:rPr>
              <a:t>的形容词要先变</a:t>
            </a:r>
            <a:r>
              <a:rPr lang="en-US" altLang="zh-CN" sz="3200" dirty="0">
                <a:solidFill>
                  <a:srgbClr val="FF0000"/>
                </a:solidFill>
                <a:cs typeface="Times New Roman" panose="02020603050405020304" pitchFamily="18" charset="0"/>
              </a:rPr>
              <a:t>y</a:t>
            </a:r>
            <a:r>
              <a:rPr lang="zh-CN" altLang="en-US" sz="3200" dirty="0">
                <a:solidFill>
                  <a:srgbClr val="FF0000"/>
                </a:solidFill>
                <a:cs typeface="Times New Roman" panose="02020603050405020304" pitchFamily="18" charset="0"/>
              </a:rPr>
              <a:t>为</a:t>
            </a:r>
            <a:r>
              <a:rPr lang="en-US" altLang="zh-CN" sz="3200" dirty="0" err="1">
                <a:solidFill>
                  <a:srgbClr val="FF0000"/>
                </a:solidFill>
                <a:cs typeface="Times New Roman" panose="02020603050405020304" pitchFamily="18" charset="0"/>
              </a:rPr>
              <a:t>i</a:t>
            </a:r>
            <a:r>
              <a:rPr lang="zh-CN" altLang="en-US" sz="3200" dirty="0">
                <a:solidFill>
                  <a:srgbClr val="FF0000"/>
                </a:solidFill>
                <a:cs typeface="Times New Roman" panose="02020603050405020304" pitchFamily="18" charset="0"/>
              </a:rPr>
              <a:t>，然后再加</a:t>
            </a:r>
            <a:r>
              <a:rPr lang="en-US" altLang="zh-CN" sz="3200" dirty="0">
                <a:solidFill>
                  <a:srgbClr val="FF0000"/>
                </a:solidFill>
                <a:cs typeface="Times New Roman" panose="02020603050405020304" pitchFamily="18" charset="0"/>
              </a:rPr>
              <a:t>-</a:t>
            </a:r>
            <a:r>
              <a:rPr lang="en-US" altLang="zh-CN" sz="3200" dirty="0" err="1" smtClean="0">
                <a:solidFill>
                  <a:srgbClr val="FF0000"/>
                </a:solidFill>
                <a:cs typeface="Times New Roman" panose="02020603050405020304" pitchFamily="18" charset="0"/>
              </a:rPr>
              <a:t>ly</a:t>
            </a:r>
            <a:endParaRPr lang="zh-CN" altLang="en-US" sz="3200" dirty="0">
              <a:solidFill>
                <a:srgbClr val="FF0000"/>
              </a:solidFill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3200" dirty="0" smtClean="0">
                <a:solidFill>
                  <a:srgbClr val="000000"/>
                </a:solidFill>
                <a:cs typeface="Times New Roman" panose="02020603050405020304" pitchFamily="18" charset="0"/>
              </a:rPr>
              <a:t>     e.g. easy → easily</a:t>
            </a:r>
            <a:r>
              <a:rPr lang="en-US" altLang="zh-CN" sz="3200" dirty="0">
                <a:solidFill>
                  <a:srgbClr val="000000"/>
                </a:solidFill>
                <a:cs typeface="Times New Roman" panose="02020603050405020304" pitchFamily="18" charset="0"/>
              </a:rPr>
              <a:t>   </a:t>
            </a:r>
            <a:r>
              <a:rPr lang="en-US" altLang="zh-CN" sz="3200" dirty="0" smtClean="0">
                <a:solidFill>
                  <a:srgbClr val="000000"/>
                </a:solidFill>
                <a:cs typeface="Times New Roman" panose="02020603050405020304" pitchFamily="18" charset="0"/>
              </a:rPr>
              <a:t>     happy → happily</a:t>
            </a:r>
            <a:r>
              <a:rPr lang="en-US" altLang="zh-CN" sz="3200" dirty="0">
                <a:solidFill>
                  <a:srgbClr val="000000"/>
                </a:solidFill>
                <a:cs typeface="Times New Roman" panose="02020603050405020304" pitchFamily="18" charset="0"/>
              </a:rPr>
              <a:t>  </a:t>
            </a:r>
            <a:r>
              <a:rPr lang="en-US" altLang="zh-CN" sz="3200" dirty="0" smtClean="0">
                <a:solidFill>
                  <a:srgbClr val="000000"/>
                </a:solidFill>
                <a:cs typeface="Times New Roman" panose="02020603050405020304" pitchFamily="18" charset="0"/>
              </a:rPr>
              <a:t>     healthy → healthily</a:t>
            </a:r>
            <a:endParaRPr lang="en-US" altLang="zh-CN" sz="3200" dirty="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3200" dirty="0">
                <a:solidFill>
                  <a:srgbClr val="FF0000"/>
                </a:solidFill>
                <a:cs typeface="Times New Roman" panose="02020603050405020304" pitchFamily="18" charset="0"/>
              </a:rPr>
              <a:t>以</a:t>
            </a:r>
            <a:r>
              <a:rPr lang="en-US" altLang="zh-CN" sz="3200" dirty="0">
                <a:solidFill>
                  <a:srgbClr val="FF0000"/>
                </a:solidFill>
                <a:cs typeface="Times New Roman" panose="02020603050405020304" pitchFamily="18" charset="0"/>
              </a:rPr>
              <a:t>-y</a:t>
            </a:r>
            <a:r>
              <a:rPr lang="zh-CN" altLang="en-US" sz="3200" dirty="0">
                <a:solidFill>
                  <a:srgbClr val="FF0000"/>
                </a:solidFill>
                <a:cs typeface="Times New Roman" panose="02020603050405020304" pitchFamily="18" charset="0"/>
              </a:rPr>
              <a:t>结尾且</a:t>
            </a:r>
            <a:r>
              <a:rPr lang="en-US" altLang="zh-CN" sz="3200" dirty="0">
                <a:solidFill>
                  <a:srgbClr val="FF0000"/>
                </a:solidFill>
                <a:cs typeface="Times New Roman" panose="02020603050405020304" pitchFamily="18" charset="0"/>
              </a:rPr>
              <a:t>y</a:t>
            </a:r>
            <a:r>
              <a:rPr lang="zh-CN" altLang="en-US" sz="3200" dirty="0">
                <a:solidFill>
                  <a:srgbClr val="FF0000"/>
                </a:solidFill>
                <a:cs typeface="Times New Roman" panose="02020603050405020304" pitchFamily="18" charset="0"/>
              </a:rPr>
              <a:t>的发音为 </a:t>
            </a:r>
            <a:r>
              <a:rPr lang="en-US" altLang="zh-CN" sz="3200" dirty="0">
                <a:solidFill>
                  <a:srgbClr val="FF0000"/>
                </a:solidFill>
                <a:cs typeface="Times New Roman" panose="02020603050405020304" pitchFamily="18" charset="0"/>
              </a:rPr>
              <a:t>/ </a:t>
            </a:r>
            <a:r>
              <a:rPr lang="en-US" altLang="zh-CN" sz="3200" dirty="0" err="1">
                <a:solidFill>
                  <a:srgbClr val="FF0000"/>
                </a:solidFill>
                <a:cs typeface="Times New Roman" panose="02020603050405020304" pitchFamily="18" charset="0"/>
              </a:rPr>
              <a:t>aɪ</a:t>
            </a:r>
            <a:r>
              <a:rPr lang="en-US" altLang="zh-CN" sz="3200" dirty="0">
                <a:solidFill>
                  <a:srgbClr val="FF0000"/>
                </a:solidFill>
                <a:cs typeface="Times New Roman" panose="02020603050405020304" pitchFamily="18" charset="0"/>
              </a:rPr>
              <a:t> /</a:t>
            </a:r>
            <a:r>
              <a:rPr lang="zh-CN" altLang="en-US" sz="3200" dirty="0">
                <a:solidFill>
                  <a:srgbClr val="FF0000"/>
                </a:solidFill>
                <a:cs typeface="Times New Roman" panose="02020603050405020304" pitchFamily="18" charset="0"/>
              </a:rPr>
              <a:t>的形容词直接加</a:t>
            </a:r>
            <a:r>
              <a:rPr lang="en-US" altLang="zh-CN" sz="3200" dirty="0">
                <a:solidFill>
                  <a:srgbClr val="FF0000"/>
                </a:solidFill>
                <a:cs typeface="Times New Roman" panose="02020603050405020304" pitchFamily="18" charset="0"/>
              </a:rPr>
              <a:t>-</a:t>
            </a:r>
            <a:r>
              <a:rPr lang="en-US" altLang="zh-CN" sz="3200" dirty="0" err="1" smtClean="0">
                <a:solidFill>
                  <a:srgbClr val="FF0000"/>
                </a:solidFill>
                <a:cs typeface="Times New Roman" panose="02020603050405020304" pitchFamily="18" charset="0"/>
              </a:rPr>
              <a:t>ly</a:t>
            </a:r>
            <a:endParaRPr lang="en-US" altLang="zh-CN" sz="3200" dirty="0" smtClean="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3200" dirty="0">
                <a:solidFill>
                  <a:srgbClr val="000000"/>
                </a:solidFill>
                <a:cs typeface="Times New Roman" panose="02020603050405020304" pitchFamily="18" charset="0"/>
              </a:rPr>
              <a:t> </a:t>
            </a:r>
            <a:r>
              <a:rPr lang="en-US" altLang="zh-CN" sz="3200" dirty="0" smtClean="0">
                <a:solidFill>
                  <a:srgbClr val="000000"/>
                </a:solidFill>
                <a:cs typeface="Times New Roman" panose="02020603050405020304" pitchFamily="18" charset="0"/>
              </a:rPr>
              <a:t>    e.g. shy → shyly</a:t>
            </a:r>
            <a:endParaRPr lang="en-US" altLang="zh-CN" sz="3200" dirty="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32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有</a:t>
            </a:r>
            <a:r>
              <a:rPr lang="zh-CN" altLang="en-US" sz="3200" dirty="0">
                <a:solidFill>
                  <a:srgbClr val="FF0000"/>
                </a:solidFill>
                <a:cs typeface="Times New Roman" panose="02020603050405020304" pitchFamily="18" charset="0"/>
              </a:rPr>
              <a:t>些形容词的副词形式比较特</a:t>
            </a:r>
            <a:r>
              <a:rPr lang="zh-CN" altLang="en-US" sz="32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殊</a:t>
            </a:r>
            <a:endParaRPr lang="zh-CN" altLang="en-US" sz="3200" dirty="0">
              <a:solidFill>
                <a:srgbClr val="FF0000"/>
              </a:solidFill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3200" dirty="0" smtClean="0">
                <a:solidFill>
                  <a:srgbClr val="000000"/>
                </a:solidFill>
                <a:cs typeface="Times New Roman" panose="02020603050405020304" pitchFamily="18" charset="0"/>
              </a:rPr>
              <a:t>     e.g. good → well</a:t>
            </a:r>
            <a:endParaRPr lang="en-US" altLang="zh-CN" sz="3200" dirty="0">
              <a:solidFill>
                <a:srgbClr val="000000"/>
              </a:solidFill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4" name="Text Box 2"/>
          <p:cNvSpPr txBox="1">
            <a:spLocks noChangeArrowheads="1"/>
          </p:cNvSpPr>
          <p:nvPr/>
        </p:nvSpPr>
        <p:spPr bwMode="auto">
          <a:xfrm>
            <a:off x="1055440" y="1772816"/>
            <a:ext cx="10369152" cy="41772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99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69875" indent="-269875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buFontTx/>
              <a:buChar char="•"/>
            </a:pPr>
            <a:r>
              <a:rPr lang="en-US" altLang="zh-CN" dirty="0"/>
              <a:t>What’s </a:t>
            </a:r>
            <a:r>
              <a:rPr lang="en-US" altLang="zh-CN" dirty="0">
                <a:solidFill>
                  <a:srgbClr val="FF0000"/>
                </a:solidFill>
              </a:rPr>
              <a:t>the</a:t>
            </a:r>
            <a:r>
              <a:rPr lang="en-US" altLang="zh-CN" dirty="0"/>
              <a:t> </a:t>
            </a:r>
            <a:r>
              <a:rPr lang="en-US" altLang="zh-CN" dirty="0">
                <a:solidFill>
                  <a:srgbClr val="FF0000"/>
                </a:solidFill>
              </a:rPr>
              <a:t>best</a:t>
            </a:r>
            <a:r>
              <a:rPr lang="en-US" altLang="zh-CN" dirty="0"/>
              <a:t> movie theater to go to?</a:t>
            </a:r>
            <a:endParaRPr lang="en-US" altLang="zh-CN" dirty="0"/>
          </a:p>
          <a:p>
            <a:pPr eaLnBrk="1" hangingPunct="1">
              <a:lnSpc>
                <a:spcPct val="120000"/>
              </a:lnSpc>
              <a:buFontTx/>
              <a:buChar char="•"/>
            </a:pPr>
            <a:r>
              <a:rPr lang="en-US" altLang="zh-CN" dirty="0"/>
              <a:t>Town Cinema. It’s </a:t>
            </a:r>
            <a:r>
              <a:rPr lang="en-US" altLang="zh-CN" dirty="0">
                <a:solidFill>
                  <a:srgbClr val="FF0000"/>
                </a:solidFill>
              </a:rPr>
              <a:t>the</a:t>
            </a:r>
            <a:r>
              <a:rPr lang="en-US" altLang="zh-CN" dirty="0"/>
              <a:t> </a:t>
            </a:r>
            <a:r>
              <a:rPr lang="en-US" altLang="zh-CN" dirty="0">
                <a:solidFill>
                  <a:srgbClr val="FF0000"/>
                </a:solidFill>
              </a:rPr>
              <a:t>closest </a:t>
            </a:r>
            <a:r>
              <a:rPr lang="en-US" altLang="zh-CN" dirty="0"/>
              <a:t>to home. </a:t>
            </a:r>
            <a:endParaRPr lang="en-US" altLang="zh-CN" dirty="0"/>
          </a:p>
          <a:p>
            <a:pPr eaLnBrk="1" hangingPunct="1">
              <a:lnSpc>
                <a:spcPct val="120000"/>
              </a:lnSpc>
              <a:buFontTx/>
              <a:buChar char="•"/>
            </a:pPr>
            <a:r>
              <a:rPr lang="en-US" altLang="zh-CN" dirty="0"/>
              <a:t>And you can buy tickets </a:t>
            </a:r>
            <a:r>
              <a:rPr lang="en-US" altLang="zh-CN" dirty="0">
                <a:solidFill>
                  <a:srgbClr val="FF0000"/>
                </a:solidFill>
              </a:rPr>
              <a:t>the</a:t>
            </a:r>
            <a:r>
              <a:rPr lang="en-US" altLang="zh-CN" dirty="0"/>
              <a:t> </a:t>
            </a:r>
            <a:r>
              <a:rPr lang="en-US" altLang="zh-CN" dirty="0">
                <a:solidFill>
                  <a:srgbClr val="FF0000"/>
                </a:solidFill>
              </a:rPr>
              <a:t>most quickly</a:t>
            </a:r>
            <a:r>
              <a:rPr lang="en-US" altLang="zh-CN" dirty="0"/>
              <a:t> </a:t>
            </a:r>
            <a:r>
              <a:rPr lang="en-US" altLang="zh-CN" dirty="0" smtClean="0"/>
              <a:t>there</a:t>
            </a:r>
            <a:r>
              <a:rPr lang="en-US" altLang="zh-CN" dirty="0"/>
              <a:t>.</a:t>
            </a:r>
            <a:endParaRPr lang="en-US" altLang="zh-CN" dirty="0"/>
          </a:p>
          <a:p>
            <a:pPr eaLnBrk="1" hangingPunct="1">
              <a:lnSpc>
                <a:spcPct val="120000"/>
              </a:lnSpc>
              <a:buFontTx/>
              <a:buChar char="•"/>
            </a:pPr>
            <a:r>
              <a:rPr lang="en-US" altLang="zh-CN" dirty="0"/>
              <a:t>Which is </a:t>
            </a:r>
            <a:r>
              <a:rPr lang="en-US" altLang="zh-CN" dirty="0">
                <a:solidFill>
                  <a:srgbClr val="FF0000"/>
                </a:solidFill>
              </a:rPr>
              <a:t>the</a:t>
            </a:r>
            <a:r>
              <a:rPr lang="en-US" altLang="zh-CN" dirty="0"/>
              <a:t> </a:t>
            </a:r>
            <a:r>
              <a:rPr lang="en-US" altLang="zh-CN" dirty="0">
                <a:solidFill>
                  <a:srgbClr val="FF0000"/>
                </a:solidFill>
              </a:rPr>
              <a:t>worst</a:t>
            </a:r>
            <a:r>
              <a:rPr lang="en-US" altLang="zh-CN" dirty="0"/>
              <a:t> clothes store in town?</a:t>
            </a:r>
            <a:endParaRPr lang="en-US" altLang="zh-CN" dirty="0"/>
          </a:p>
          <a:p>
            <a:pPr eaLnBrk="1" hangingPunct="1">
              <a:lnSpc>
                <a:spcPct val="120000"/>
              </a:lnSpc>
              <a:buFontTx/>
              <a:buChar char="•"/>
            </a:pPr>
            <a:r>
              <a:rPr lang="en-US" altLang="zh-CN" dirty="0"/>
              <a:t>Dream Clothes. It’s </a:t>
            </a:r>
            <a:r>
              <a:rPr lang="en-US" altLang="zh-CN" dirty="0">
                <a:solidFill>
                  <a:srgbClr val="FF0000"/>
                </a:solidFill>
              </a:rPr>
              <a:t>worse than</a:t>
            </a:r>
            <a:r>
              <a:rPr lang="en-US" altLang="zh-CN" dirty="0"/>
              <a:t> Blue </a:t>
            </a:r>
            <a:r>
              <a:rPr lang="en-US" altLang="zh-CN" dirty="0" smtClean="0"/>
              <a:t>Moon</a:t>
            </a:r>
            <a:r>
              <a:rPr lang="en-US" altLang="zh-CN" dirty="0"/>
              <a:t>. It has </a:t>
            </a:r>
            <a:r>
              <a:rPr lang="en-US" altLang="zh-CN" dirty="0">
                <a:solidFill>
                  <a:srgbClr val="FF0000"/>
                </a:solidFill>
              </a:rPr>
              <a:t>the</a:t>
            </a:r>
            <a:r>
              <a:rPr lang="en-US" altLang="zh-CN" dirty="0"/>
              <a:t> </a:t>
            </a:r>
            <a:r>
              <a:rPr lang="en-US" altLang="zh-CN" dirty="0">
                <a:solidFill>
                  <a:srgbClr val="FF0000"/>
                </a:solidFill>
              </a:rPr>
              <a:t>worst</a:t>
            </a:r>
            <a:r>
              <a:rPr lang="en-US" altLang="zh-CN" dirty="0"/>
              <a:t> service.</a:t>
            </a:r>
            <a:endParaRPr lang="en-US" altLang="zh-CN" dirty="0"/>
          </a:p>
          <a:p>
            <a:pPr eaLnBrk="1" hangingPunct="1">
              <a:lnSpc>
                <a:spcPct val="120000"/>
              </a:lnSpc>
              <a:buFontTx/>
              <a:buChar char="•"/>
            </a:pPr>
            <a:r>
              <a:rPr lang="en-US" altLang="zh-CN" dirty="0"/>
              <a:t>I think 970 AM is pretty bad. It has </a:t>
            </a:r>
            <a:r>
              <a:rPr lang="en-US" altLang="zh-CN" dirty="0" smtClean="0">
                <a:solidFill>
                  <a:srgbClr val="FF0000"/>
                </a:solidFill>
              </a:rPr>
              <a:t>the </a:t>
            </a:r>
            <a:r>
              <a:rPr lang="en-US" altLang="zh-CN" dirty="0">
                <a:solidFill>
                  <a:srgbClr val="FF0000"/>
                </a:solidFill>
              </a:rPr>
              <a:t>worst</a:t>
            </a:r>
            <a:r>
              <a:rPr lang="en-US" altLang="zh-CN" dirty="0"/>
              <a:t> music. </a:t>
            </a:r>
            <a:endParaRPr lang="en-US" altLang="zh-CN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3752" y="764704"/>
            <a:ext cx="3581955" cy="1098466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3" name="Text Box 5"/>
          <p:cNvSpPr txBox="1">
            <a:spLocks noChangeArrowheads="1"/>
          </p:cNvSpPr>
          <p:nvPr/>
        </p:nvSpPr>
        <p:spPr bwMode="auto">
          <a:xfrm>
            <a:off x="415188" y="1466338"/>
            <a:ext cx="11460758" cy="49675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446405" indent="-446405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625475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lang="en-US" altLang="zh-CN" dirty="0">
                <a:solidFill>
                  <a:srgbClr val="0000FF"/>
                </a:solidFill>
              </a:rPr>
              <a:t>I. </a:t>
            </a:r>
            <a:r>
              <a:rPr lang="zh-CN" altLang="en-US" dirty="0">
                <a:solidFill>
                  <a:srgbClr val="0000FF"/>
                </a:solidFill>
              </a:rPr>
              <a:t>根据句意及所给首字母提示</a:t>
            </a:r>
            <a:r>
              <a:rPr lang="en-US" altLang="zh-CN" dirty="0">
                <a:solidFill>
                  <a:srgbClr val="0000FF"/>
                </a:solidFill>
              </a:rPr>
              <a:t>, </a:t>
            </a:r>
            <a:r>
              <a:rPr lang="zh-CN" altLang="en-US" dirty="0">
                <a:solidFill>
                  <a:srgbClr val="0000FF"/>
                </a:solidFill>
              </a:rPr>
              <a:t>补全句中所缺单词。</a:t>
            </a:r>
            <a:endParaRPr lang="zh-CN" altLang="en-US" dirty="0">
              <a:solidFill>
                <a:srgbClr val="0000FF"/>
              </a:solidFill>
            </a:endParaRPr>
          </a:p>
          <a:p>
            <a:pPr eaLnBrk="1" hangingPunct="1">
              <a:lnSpc>
                <a:spcPct val="110000"/>
              </a:lnSpc>
            </a:pPr>
            <a:r>
              <a:rPr lang="en-US" altLang="zh-CN" dirty="0">
                <a:solidFill>
                  <a:srgbClr val="000000"/>
                </a:solidFill>
              </a:rPr>
              <a:t>1. I enjoy the food in Bluefish Restaurant, but the s_______ there is really bad.</a:t>
            </a:r>
            <a:endParaRPr lang="en-US" altLang="zh-CN" dirty="0">
              <a:solidFill>
                <a:srgbClr val="000000"/>
              </a:solidFill>
            </a:endParaRPr>
          </a:p>
          <a:p>
            <a:pPr eaLnBrk="1" hangingPunct="1">
              <a:lnSpc>
                <a:spcPct val="110000"/>
              </a:lnSpc>
            </a:pPr>
            <a:r>
              <a:rPr lang="en-US" altLang="zh-CN" dirty="0">
                <a:solidFill>
                  <a:srgbClr val="000000"/>
                </a:solidFill>
              </a:rPr>
              <a:t>2. May I take your order? And here is the m_____.</a:t>
            </a:r>
            <a:endParaRPr lang="en-US" altLang="zh-CN" dirty="0">
              <a:solidFill>
                <a:srgbClr val="000000"/>
              </a:solidFill>
            </a:endParaRPr>
          </a:p>
          <a:p>
            <a:pPr eaLnBrk="1" hangingPunct="1">
              <a:lnSpc>
                <a:spcPct val="110000"/>
              </a:lnSpc>
            </a:pPr>
            <a:r>
              <a:rPr lang="en-US" altLang="zh-CN" dirty="0">
                <a:solidFill>
                  <a:srgbClr val="000000"/>
                </a:solidFill>
              </a:rPr>
              <a:t>3. Breakfast is the first m______ of the day</a:t>
            </a:r>
            <a:r>
              <a:rPr lang="en-US" altLang="zh-CN" dirty="0" smtClean="0">
                <a:solidFill>
                  <a:srgbClr val="000000"/>
                </a:solidFill>
              </a:rPr>
              <a:t>.</a:t>
            </a:r>
            <a:endParaRPr lang="en-US" altLang="zh-CN" dirty="0" smtClean="0">
              <a:solidFill>
                <a:srgbClr val="000000"/>
              </a:solidFill>
            </a:endParaRPr>
          </a:p>
          <a:p>
            <a:pPr eaLnBrk="1" hangingPunct="1">
              <a:lnSpc>
                <a:spcPct val="110000"/>
              </a:lnSpc>
            </a:pPr>
            <a:r>
              <a:rPr lang="en-US" altLang="zh-CN" dirty="0">
                <a:solidFill>
                  <a:srgbClr val="000000"/>
                </a:solidFill>
              </a:rPr>
              <a:t>4. The man a______ a friendly teacher in the film. His students all loved him.</a:t>
            </a:r>
            <a:endParaRPr lang="en-US" altLang="zh-CN" dirty="0">
              <a:solidFill>
                <a:srgbClr val="000000"/>
              </a:solidFill>
            </a:endParaRPr>
          </a:p>
          <a:p>
            <a:pPr eaLnBrk="1" hangingPunct="1">
              <a:lnSpc>
                <a:spcPct val="110000"/>
              </a:lnSpc>
            </a:pPr>
            <a:r>
              <a:rPr lang="en-US" altLang="zh-CN" dirty="0">
                <a:solidFill>
                  <a:srgbClr val="000000"/>
                </a:solidFill>
              </a:rPr>
              <a:t>5. The weather was bad yesterday and it’s getting even w______ today</a:t>
            </a:r>
            <a:r>
              <a:rPr lang="en-US" altLang="zh-CN" dirty="0" smtClean="0">
                <a:solidFill>
                  <a:srgbClr val="000000"/>
                </a:solidFill>
              </a:rPr>
              <a:t>.</a:t>
            </a:r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83974" name="Text Box 6"/>
          <p:cNvSpPr txBox="1">
            <a:spLocks noChangeArrowheads="1"/>
          </p:cNvSpPr>
          <p:nvPr/>
        </p:nvSpPr>
        <p:spPr bwMode="auto">
          <a:xfrm>
            <a:off x="9083953" y="2017894"/>
            <a:ext cx="1596009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3200" dirty="0">
                <a:solidFill>
                  <a:srgbClr val="FF0000"/>
                </a:solidFill>
              </a:rPr>
              <a:t>service</a:t>
            </a:r>
            <a:endParaRPr lang="zh-CN" altLang="en-US" sz="3200" dirty="0">
              <a:solidFill>
                <a:srgbClr val="FF0000"/>
              </a:solidFill>
            </a:endParaRPr>
          </a:p>
        </p:txBody>
      </p:sp>
      <p:sp>
        <p:nvSpPr>
          <p:cNvPr id="83975" name="Text Box 7"/>
          <p:cNvSpPr txBox="1">
            <a:spLocks noChangeArrowheads="1"/>
          </p:cNvSpPr>
          <p:nvPr/>
        </p:nvSpPr>
        <p:spPr bwMode="auto">
          <a:xfrm>
            <a:off x="7707970" y="3086139"/>
            <a:ext cx="1196342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3200" dirty="0">
                <a:solidFill>
                  <a:srgbClr val="FF0000"/>
                </a:solidFill>
              </a:rPr>
              <a:t>menu</a:t>
            </a:r>
            <a:endParaRPr lang="zh-CN" altLang="en-US" sz="3200" dirty="0">
              <a:solidFill>
                <a:srgbClr val="FF0000"/>
              </a:solidFill>
            </a:endParaRPr>
          </a:p>
        </p:txBody>
      </p:sp>
      <p:sp>
        <p:nvSpPr>
          <p:cNvPr id="83976" name="Text Box 8"/>
          <p:cNvSpPr txBox="1">
            <a:spLocks noChangeArrowheads="1"/>
          </p:cNvSpPr>
          <p:nvPr/>
        </p:nvSpPr>
        <p:spPr bwMode="auto">
          <a:xfrm>
            <a:off x="4439816" y="3635289"/>
            <a:ext cx="110256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3200" dirty="0">
                <a:solidFill>
                  <a:srgbClr val="FF0000"/>
                </a:solidFill>
              </a:rPr>
              <a:t>meal</a:t>
            </a:r>
            <a:endParaRPr lang="zh-CN" altLang="en-US" sz="3200" dirty="0">
              <a:solidFill>
                <a:srgbClr val="FF0000"/>
              </a:solidFill>
            </a:endParaRPr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2465526" y="4082376"/>
            <a:ext cx="1230460" cy="7325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spcBef>
                <a:spcPct val="50000"/>
              </a:spcBef>
            </a:pPr>
            <a:r>
              <a:rPr lang="en-US" altLang="zh-CN" sz="3200" dirty="0">
                <a:solidFill>
                  <a:srgbClr val="FF0000"/>
                </a:solidFill>
              </a:rPr>
              <a:t>acted</a:t>
            </a:r>
            <a:endParaRPr lang="zh-CN" altLang="en-US" sz="3200" dirty="0">
              <a:solidFill>
                <a:srgbClr val="FF0000"/>
              </a:solidFill>
            </a:endParaRPr>
          </a:p>
        </p:txBody>
      </p:sp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9935655" y="5150621"/>
            <a:ext cx="1321171" cy="7325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spcBef>
                <a:spcPct val="50000"/>
              </a:spcBef>
            </a:pPr>
            <a:r>
              <a:rPr lang="en-US" altLang="zh-CN" sz="3200" dirty="0">
                <a:solidFill>
                  <a:srgbClr val="FF0000"/>
                </a:solidFill>
              </a:rPr>
              <a:t>worse</a:t>
            </a:r>
            <a:endParaRPr lang="zh-CN" altLang="en-US" sz="3200" dirty="0">
              <a:solidFill>
                <a:srgbClr val="FF0000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5800" y="476672"/>
            <a:ext cx="3149907" cy="965971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39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839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839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974" grpId="0"/>
      <p:bldP spid="83975" grpId="0"/>
      <p:bldP spid="83976" grpId="0"/>
      <p:bldP spid="7" grpId="0"/>
      <p:bldP spid="8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63352" y="1196752"/>
            <a:ext cx="11665296" cy="4228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320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cs typeface="Times New Roman" panose="02020603050405020304" pitchFamily="18" charset="0"/>
              </a:rPr>
              <a:t>Ⅱ.</a:t>
            </a:r>
            <a:r>
              <a:rPr kumimoji="0" lang="zh-CN" altLang="en-US" sz="320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cs typeface="Times New Roman" panose="02020603050405020304" pitchFamily="18" charset="0"/>
              </a:rPr>
              <a:t>用括号内所给单词的适当形式填空。</a:t>
            </a:r>
            <a:endParaRPr kumimoji="0" lang="zh-CN" altLang="en-US" sz="3200" i="0" u="none" strike="noStrike" cap="none" normalizeH="0" baseline="0" dirty="0" smtClean="0">
              <a:ln>
                <a:noFill/>
              </a:ln>
              <a:solidFill>
                <a:srgbClr val="0000FF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3200" dirty="0" smtClean="0">
                <a:cs typeface="Times New Roman" panose="02020603050405020304" pitchFamily="18" charset="0"/>
              </a:rPr>
              <a:t>1. </a:t>
            </a:r>
            <a:r>
              <a:rPr kumimoji="0" lang="en-US" altLang="zh-CN" sz="32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Times New Roman" panose="02020603050405020304" pitchFamily="18" charset="0"/>
              </a:rPr>
              <a:t>My father is much __________(busy) than my mother.</a:t>
            </a:r>
            <a:endParaRPr kumimoji="0" lang="en-US" altLang="zh-CN" sz="32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450850" marR="0" lvl="0" indent="-45085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32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Times New Roman" panose="02020603050405020304" pitchFamily="18" charset="0"/>
              </a:rPr>
              <a:t>2. I think English is __________________(interesting) of all the subjects.</a:t>
            </a:r>
            <a:endParaRPr kumimoji="0" lang="en-US" altLang="zh-CN" sz="32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eaLnBrk="0" hangingPunct="0">
              <a:lnSpc>
                <a:spcPct val="120000"/>
              </a:lnSpc>
            </a:pPr>
            <a:r>
              <a:rPr kumimoji="0" lang="en-US" altLang="zh-CN" sz="32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Times New Roman" panose="02020603050405020304" pitchFamily="18" charset="0"/>
              </a:rPr>
              <a:t>3. This hotel has </a:t>
            </a:r>
            <a:r>
              <a:rPr lang="en-US" altLang="zh-CN" sz="3200" dirty="0">
                <a:cs typeface="Times New Roman" panose="02020603050405020304" pitchFamily="18" charset="0"/>
              </a:rPr>
              <a:t> </a:t>
            </a:r>
            <a:r>
              <a:rPr lang="en-US" altLang="zh-CN" sz="3200" dirty="0" smtClean="0">
                <a:cs typeface="Times New Roman" panose="02020603050405020304" pitchFamily="18" charset="0"/>
              </a:rPr>
              <a:t>_______________(</a:t>
            </a:r>
            <a:r>
              <a:rPr lang="en-US" altLang="zh-CN" sz="3200" dirty="0">
                <a:cs typeface="Times New Roman" panose="02020603050405020304" pitchFamily="18" charset="0"/>
              </a:rPr>
              <a:t>friendly) service in town.</a:t>
            </a:r>
            <a:endParaRPr lang="en-US" altLang="zh-CN" sz="3200" dirty="0">
              <a:cs typeface="Times New Roman" panose="02020603050405020304" pitchFamily="18" charset="0"/>
            </a:endParaRPr>
          </a:p>
          <a:p>
            <a:pPr eaLnBrk="0" hangingPunct="0">
              <a:lnSpc>
                <a:spcPct val="120000"/>
              </a:lnSpc>
            </a:pPr>
            <a:r>
              <a:rPr lang="en-US" altLang="zh-CN" sz="3200" dirty="0">
                <a:cs typeface="Times New Roman" panose="02020603050405020304" pitchFamily="18" charset="0"/>
              </a:rPr>
              <a:t>4</a:t>
            </a:r>
            <a:r>
              <a:rPr lang="en-US" altLang="zh-CN" sz="3200" dirty="0" smtClean="0">
                <a:cs typeface="Times New Roman" panose="02020603050405020304" pitchFamily="18" charset="0"/>
              </a:rPr>
              <a:t>. I </a:t>
            </a:r>
            <a:r>
              <a:rPr lang="en-US" altLang="zh-CN" sz="3200" dirty="0">
                <a:cs typeface="Times New Roman" panose="02020603050405020304" pitchFamily="18" charset="0"/>
              </a:rPr>
              <a:t>speak English </a:t>
            </a:r>
            <a:r>
              <a:rPr lang="en-US" altLang="zh-CN" sz="3200" dirty="0" smtClean="0">
                <a:cs typeface="Times New Roman" panose="02020603050405020304" pitchFamily="18" charset="0"/>
              </a:rPr>
              <a:t>___________(</a:t>
            </a:r>
            <a:r>
              <a:rPr lang="en-US" altLang="zh-CN" sz="3200" dirty="0">
                <a:cs typeface="Times New Roman" panose="02020603050405020304" pitchFamily="18" charset="0"/>
              </a:rPr>
              <a:t>bad</a:t>
            </a:r>
            <a:r>
              <a:rPr lang="en-US" altLang="zh-CN" sz="3200" dirty="0" smtClean="0">
                <a:cs typeface="Times New Roman" panose="02020603050405020304" pitchFamily="18" charset="0"/>
              </a:rPr>
              <a:t>) than </a:t>
            </a:r>
            <a:r>
              <a:rPr lang="en-US" altLang="zh-CN" sz="3200" dirty="0">
                <a:cs typeface="Times New Roman" panose="02020603050405020304" pitchFamily="18" charset="0"/>
              </a:rPr>
              <a:t>he does.</a:t>
            </a:r>
            <a:endParaRPr lang="en-US" altLang="zh-CN" sz="3200" dirty="0">
              <a:cs typeface="Times New Roman" panose="02020603050405020304" pitchFamily="18" charset="0"/>
            </a:endParaRPr>
          </a:p>
          <a:p>
            <a:pPr eaLnBrk="0" hangingPunct="0">
              <a:lnSpc>
                <a:spcPct val="120000"/>
              </a:lnSpc>
            </a:pPr>
            <a:r>
              <a:rPr lang="en-US" altLang="zh-CN" sz="3200" dirty="0">
                <a:cs typeface="Times New Roman" panose="02020603050405020304" pitchFamily="18" charset="0"/>
              </a:rPr>
              <a:t>5</a:t>
            </a:r>
            <a:r>
              <a:rPr lang="en-US" altLang="zh-CN" sz="3200" dirty="0" smtClean="0">
                <a:cs typeface="Times New Roman" panose="02020603050405020304" pitchFamily="18" charset="0"/>
              </a:rPr>
              <a:t>. English </a:t>
            </a:r>
            <a:r>
              <a:rPr lang="en-US" altLang="zh-CN" sz="3200" dirty="0">
                <a:cs typeface="Times New Roman" panose="02020603050405020304" pitchFamily="18" charset="0"/>
              </a:rPr>
              <a:t>is one of </a:t>
            </a:r>
            <a:r>
              <a:rPr lang="en-US" altLang="zh-CN" sz="3200" dirty="0" smtClean="0">
                <a:cs typeface="Times New Roman" panose="02020603050405020304" pitchFamily="18" charset="0"/>
              </a:rPr>
              <a:t>________________</a:t>
            </a:r>
            <a:r>
              <a:rPr lang="en-US" altLang="zh-CN" sz="3200" dirty="0">
                <a:cs typeface="Times New Roman" panose="02020603050405020304" pitchFamily="18" charset="0"/>
              </a:rPr>
              <a:t>subjects at school. (difficult</a:t>
            </a:r>
            <a:r>
              <a:rPr lang="en-US" altLang="zh-CN" sz="3200" dirty="0" smtClean="0">
                <a:cs typeface="Times New Roman" panose="02020603050405020304" pitchFamily="18" charset="0"/>
              </a:rPr>
              <a:t>)</a:t>
            </a:r>
            <a:endParaRPr lang="en-US" altLang="zh-CN" sz="3200" dirty="0">
              <a:cs typeface="Times New Roman" panose="02020603050405020304" pitchFamily="18" charset="0"/>
            </a:endParaRPr>
          </a:p>
        </p:txBody>
      </p:sp>
      <p:pic>
        <p:nvPicPr>
          <p:cNvPr id="1025" name="图片 3" descr="学科网(www.zxxk.com)--国内最大的教育资源门户，提供试卷、教案、课件、论文、素材及各类教学资源下载，还有大量而丰富的教学相关资讯！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4016" y="893664"/>
            <a:ext cx="19050" cy="1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/>
        </p:nvSpPr>
        <p:spPr>
          <a:xfrm>
            <a:off x="4439816" y="1849240"/>
            <a:ext cx="127951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busier</a:t>
            </a:r>
            <a:endParaRPr lang="zh-CN" altLang="en-US" sz="3200" dirty="0">
              <a:solidFill>
                <a:srgbClr val="FF0000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3791744" y="2434015"/>
            <a:ext cx="364131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the most interesting</a:t>
            </a:r>
            <a:endParaRPr lang="zh-CN" altLang="en-US" sz="3200" dirty="0">
              <a:solidFill>
                <a:srgbClr val="FF0000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3287688" y="3617791"/>
            <a:ext cx="316945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the most friendly</a:t>
            </a:r>
            <a:endParaRPr lang="zh-CN" altLang="en-US" sz="3200" dirty="0">
              <a:solidFill>
                <a:srgbClr val="FF0000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3986819" y="4176274"/>
            <a:ext cx="121219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worse</a:t>
            </a:r>
            <a:endParaRPr lang="zh-CN" altLang="en-US" sz="3200" dirty="0">
              <a:solidFill>
                <a:srgbClr val="FF0000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647728" y="4801568"/>
            <a:ext cx="316785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the most difficult</a:t>
            </a:r>
            <a:endParaRPr lang="zh-CN" altLang="en-US" sz="3200" dirty="0">
              <a:solidFill>
                <a:srgbClr val="FF0000"/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/>
      <p:bldP spid="8" grpId="0"/>
      <p:bldP spid="10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91344" y="265426"/>
            <a:ext cx="11737304" cy="65925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altLang="zh-CN" sz="3200" kern="0" dirty="0" smtClean="0">
                <a:solidFill>
                  <a:srgbClr val="0000FF"/>
                </a:solidFill>
              </a:rPr>
              <a:t>III. </a:t>
            </a:r>
            <a:r>
              <a:rPr lang="zh-CN" altLang="zh-CN" sz="3200" kern="0" dirty="0" smtClean="0">
                <a:solidFill>
                  <a:srgbClr val="0000FF"/>
                </a:solidFill>
              </a:rPr>
              <a:t>根</a:t>
            </a:r>
            <a:r>
              <a:rPr lang="zh-CN" altLang="zh-CN" sz="3200" kern="0" dirty="0">
                <a:solidFill>
                  <a:srgbClr val="0000FF"/>
                </a:solidFill>
              </a:rPr>
              <a:t>据短文内容及括号内所给汉语提示补全短文。</a:t>
            </a:r>
            <a:endParaRPr lang="zh-CN" altLang="zh-CN" sz="3200" kern="100" dirty="0">
              <a:solidFill>
                <a:srgbClr val="0000FF"/>
              </a:solidFill>
            </a:endParaRPr>
          </a:p>
          <a:p>
            <a:pPr indent="266700">
              <a:lnSpc>
                <a:spcPct val="120000"/>
              </a:lnSpc>
              <a:spcAft>
                <a:spcPts val="0"/>
              </a:spcAft>
            </a:pPr>
            <a:r>
              <a:rPr lang="en-US" altLang="zh-CN" sz="3200" kern="0" dirty="0">
                <a:solidFill>
                  <a:srgbClr val="000000"/>
                </a:solidFill>
              </a:rPr>
              <a:t>Richard thinks (1</a:t>
            </a:r>
            <a:r>
              <a:rPr lang="en-US" altLang="zh-CN" sz="3200" kern="0" dirty="0" smtClean="0">
                <a:solidFill>
                  <a:srgbClr val="000000"/>
                </a:solidFill>
              </a:rPr>
              <a:t>)_____________________________(</a:t>
            </a:r>
            <a:r>
              <a:rPr lang="zh-CN" altLang="zh-CN" sz="3200" kern="0" dirty="0">
                <a:solidFill>
                  <a:srgbClr val="000000"/>
                </a:solidFill>
              </a:rPr>
              <a:t>他是世界上最幸运的男孩</a:t>
            </a:r>
            <a:r>
              <a:rPr lang="en-US" altLang="zh-CN" sz="3200" kern="0" dirty="0">
                <a:solidFill>
                  <a:srgbClr val="000000"/>
                </a:solidFill>
              </a:rPr>
              <a:t>). He has wonderful parents, loving grandparents, a lovely sister and a smart brother. Richard is always happy.</a:t>
            </a:r>
            <a:endParaRPr lang="zh-CN" altLang="zh-CN" sz="3200" kern="100" dirty="0"/>
          </a:p>
          <a:p>
            <a:pPr indent="266700">
              <a:lnSpc>
                <a:spcPct val="120000"/>
              </a:lnSpc>
              <a:spcAft>
                <a:spcPts val="0"/>
              </a:spcAft>
            </a:pPr>
            <a:r>
              <a:rPr lang="en-US" altLang="zh-CN" sz="3200" kern="0" dirty="0">
                <a:solidFill>
                  <a:srgbClr val="000000"/>
                </a:solidFill>
              </a:rPr>
              <a:t>One day his mother gave him some money to buy ice-cream. (2</a:t>
            </a:r>
            <a:r>
              <a:rPr lang="en-US" altLang="zh-CN" sz="3200" kern="0" dirty="0" smtClean="0">
                <a:solidFill>
                  <a:srgbClr val="000000"/>
                </a:solidFill>
              </a:rPr>
              <a:t>)_____________________________________________(</a:t>
            </a:r>
            <a:r>
              <a:rPr lang="zh-CN" altLang="zh-CN" sz="3200" kern="0" dirty="0">
                <a:solidFill>
                  <a:srgbClr val="000000"/>
                </a:solidFill>
              </a:rPr>
              <a:t>当他来到镇上最好的冰激凌店时</a:t>
            </a:r>
            <a:r>
              <a:rPr lang="en-US" altLang="zh-CN" sz="3200" kern="0" dirty="0">
                <a:solidFill>
                  <a:srgbClr val="000000"/>
                </a:solidFill>
              </a:rPr>
              <a:t>), he saw a man outside it. He looked hungry and was wearing very old clothes and terrible sunglasses (</a:t>
            </a:r>
            <a:r>
              <a:rPr lang="zh-CN" altLang="zh-CN" sz="3200" kern="0" dirty="0">
                <a:solidFill>
                  <a:srgbClr val="000000"/>
                </a:solidFill>
              </a:rPr>
              <a:t>太阳镜</a:t>
            </a:r>
            <a:r>
              <a:rPr lang="en-US" altLang="zh-CN" sz="3200" kern="0" dirty="0">
                <a:solidFill>
                  <a:srgbClr val="000000"/>
                </a:solidFill>
              </a:rPr>
              <a:t>). Richard looked at the ice-cream in the shop and then looked at the man. He decided not to buy the ice-cream but to give the money to the poor man</a:t>
            </a:r>
            <a:r>
              <a:rPr lang="en-US" altLang="zh-CN" sz="3200" kern="0" dirty="0" smtClean="0">
                <a:solidFill>
                  <a:srgbClr val="000000"/>
                </a:solidFill>
              </a:rPr>
              <a:t>.</a:t>
            </a:r>
            <a:endParaRPr lang="zh-CN" altLang="zh-CN" sz="3200" kern="100" dirty="0"/>
          </a:p>
        </p:txBody>
      </p:sp>
      <p:sp>
        <p:nvSpPr>
          <p:cNvPr id="5" name="矩形 4"/>
          <p:cNvSpPr/>
          <p:nvPr/>
        </p:nvSpPr>
        <p:spPr>
          <a:xfrm>
            <a:off x="3719736" y="841490"/>
            <a:ext cx="603081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he </a:t>
            </a:r>
            <a:r>
              <a:rPr lang="en-US" altLang="zh-CN" sz="3200" dirty="0">
                <a:solidFill>
                  <a:srgbClr val="FF0000"/>
                </a:solidFill>
                <a:cs typeface="Times New Roman" panose="02020603050405020304" pitchFamily="18" charset="0"/>
              </a:rPr>
              <a:t>is the luckiest boy in the </a:t>
            </a:r>
            <a:r>
              <a:rPr lang="en-US" altLang="zh-CN" sz="32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world</a:t>
            </a:r>
            <a:endParaRPr lang="zh-CN" altLang="zh-CN" sz="3200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767408" y="3230155"/>
            <a:ext cx="919251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When </a:t>
            </a:r>
            <a:r>
              <a:rPr lang="en-US" altLang="zh-CN" sz="3200" dirty="0">
                <a:solidFill>
                  <a:srgbClr val="FF0000"/>
                </a:solidFill>
                <a:cs typeface="Times New Roman" panose="02020603050405020304" pitchFamily="18" charset="0"/>
              </a:rPr>
              <a:t>he arrived at the best ice-cream shop in </a:t>
            </a:r>
            <a:r>
              <a:rPr lang="en-US" altLang="zh-CN" sz="32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town</a:t>
            </a:r>
            <a:endParaRPr lang="zh-CN" altLang="zh-CN" sz="3200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63352" y="764704"/>
            <a:ext cx="11809312" cy="48197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66700">
              <a:lnSpc>
                <a:spcPct val="120000"/>
              </a:lnSpc>
              <a:spcAft>
                <a:spcPts val="0"/>
              </a:spcAft>
            </a:pPr>
            <a:r>
              <a:rPr lang="en-US" altLang="zh-CN" sz="3200" kern="0" dirty="0" smtClean="0">
                <a:solidFill>
                  <a:srgbClr val="000000"/>
                </a:solidFill>
              </a:rPr>
              <a:t>The </a:t>
            </a:r>
            <a:r>
              <a:rPr lang="en-US" altLang="zh-CN" sz="3200" kern="0" dirty="0">
                <a:solidFill>
                  <a:srgbClr val="000000"/>
                </a:solidFill>
              </a:rPr>
              <a:t>man smiled and said, “Thank you very much. But I’m not a poor man. In fact, (3</a:t>
            </a:r>
            <a:r>
              <a:rPr lang="en-US" altLang="zh-CN" sz="3200" kern="0" dirty="0" smtClean="0">
                <a:solidFill>
                  <a:srgbClr val="000000"/>
                </a:solidFill>
              </a:rPr>
              <a:t>)______________________________________</a:t>
            </a:r>
            <a:endParaRPr lang="en-US" altLang="zh-CN" sz="3200" kern="0" dirty="0" smtClean="0">
              <a:solidFill>
                <a:srgbClr val="000000"/>
              </a:solidFill>
            </a:endParaRPr>
          </a:p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altLang="zh-CN" sz="3200" kern="0" dirty="0" smtClean="0">
                <a:solidFill>
                  <a:srgbClr val="000000"/>
                </a:solidFill>
              </a:rPr>
              <a:t>_______(</a:t>
            </a:r>
            <a:r>
              <a:rPr lang="zh-CN" altLang="zh-CN" sz="3200" kern="0" dirty="0">
                <a:solidFill>
                  <a:srgbClr val="000000"/>
                </a:solidFill>
              </a:rPr>
              <a:t>我比镇上的任何人都有钱</a:t>
            </a:r>
            <a:r>
              <a:rPr lang="en-US" altLang="zh-CN" sz="3200" kern="0" dirty="0">
                <a:solidFill>
                  <a:srgbClr val="000000"/>
                </a:solidFill>
              </a:rPr>
              <a:t>). I just wear old clothes to see how people treat (</a:t>
            </a:r>
            <a:r>
              <a:rPr lang="zh-CN" altLang="zh-CN" sz="3200" kern="0" dirty="0">
                <a:solidFill>
                  <a:srgbClr val="000000"/>
                </a:solidFill>
              </a:rPr>
              <a:t>对待</a:t>
            </a:r>
            <a:r>
              <a:rPr lang="en-US" altLang="zh-CN" sz="3200" kern="0" dirty="0">
                <a:solidFill>
                  <a:srgbClr val="000000"/>
                </a:solidFill>
              </a:rPr>
              <a:t>) me.”</a:t>
            </a:r>
            <a:endParaRPr lang="zh-CN" altLang="zh-CN" sz="3200" kern="100" dirty="0"/>
          </a:p>
          <a:p>
            <a:pPr indent="266700">
              <a:lnSpc>
                <a:spcPct val="120000"/>
              </a:lnSpc>
              <a:spcAft>
                <a:spcPts val="0"/>
              </a:spcAft>
            </a:pPr>
            <a:r>
              <a:rPr lang="en-US" altLang="zh-CN" sz="3200" kern="0" dirty="0">
                <a:solidFill>
                  <a:srgbClr val="000000"/>
                </a:solidFill>
              </a:rPr>
              <a:t>(4</a:t>
            </a:r>
            <a:r>
              <a:rPr lang="en-US" altLang="zh-CN" sz="3200" kern="0" dirty="0" smtClean="0">
                <a:solidFill>
                  <a:srgbClr val="000000"/>
                </a:solidFill>
              </a:rPr>
              <a:t>)_________________________________________________(</a:t>
            </a:r>
            <a:r>
              <a:rPr lang="zh-CN" altLang="zh-CN" sz="3200" kern="0" dirty="0">
                <a:solidFill>
                  <a:srgbClr val="000000"/>
                </a:solidFill>
              </a:rPr>
              <a:t>那个男人带</a:t>
            </a:r>
            <a:r>
              <a:rPr lang="en-US" altLang="zh-CN" sz="3200" kern="0" dirty="0">
                <a:solidFill>
                  <a:srgbClr val="000000"/>
                </a:solidFill>
              </a:rPr>
              <a:t>Richard</a:t>
            </a:r>
            <a:r>
              <a:rPr lang="zh-CN" altLang="zh-CN" sz="3200" kern="0" dirty="0">
                <a:solidFill>
                  <a:srgbClr val="000000"/>
                </a:solidFill>
              </a:rPr>
              <a:t>到镇上最大的商店</a:t>
            </a:r>
            <a:r>
              <a:rPr lang="en-US" altLang="zh-CN" sz="3200" kern="0" dirty="0">
                <a:solidFill>
                  <a:srgbClr val="000000"/>
                </a:solidFill>
              </a:rPr>
              <a:t>) and said to him, “Choose anything you like. (5</a:t>
            </a:r>
            <a:r>
              <a:rPr lang="en-US" altLang="zh-CN" sz="3200" kern="0" dirty="0" smtClean="0">
                <a:solidFill>
                  <a:srgbClr val="000000"/>
                </a:solidFill>
              </a:rPr>
              <a:t>)____________________________________</a:t>
            </a:r>
            <a:endParaRPr lang="en-US" altLang="zh-CN" sz="3200" kern="0" dirty="0" smtClean="0">
              <a:solidFill>
                <a:srgbClr val="000000"/>
              </a:solidFill>
            </a:endParaRPr>
          </a:p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altLang="zh-CN" sz="3200" kern="0" dirty="0" smtClean="0">
                <a:solidFill>
                  <a:srgbClr val="000000"/>
                </a:solidFill>
              </a:rPr>
              <a:t>___________(</a:t>
            </a:r>
            <a:r>
              <a:rPr lang="zh-CN" altLang="zh-CN" sz="3200" kern="0" dirty="0">
                <a:solidFill>
                  <a:srgbClr val="000000"/>
                </a:solidFill>
              </a:rPr>
              <a:t>它可以是商店里最贵的东西</a:t>
            </a:r>
            <a:r>
              <a:rPr lang="en-US" altLang="zh-CN" sz="3200" kern="0" dirty="0">
                <a:solidFill>
                  <a:srgbClr val="000000"/>
                </a:solidFill>
              </a:rPr>
              <a:t>) as long as you want</a:t>
            </a:r>
            <a:r>
              <a:rPr lang="en-US" altLang="zh-CN" sz="3200" kern="0" dirty="0" smtClean="0">
                <a:solidFill>
                  <a:srgbClr val="000000"/>
                </a:solidFill>
              </a:rPr>
              <a:t>.”</a:t>
            </a:r>
            <a:endParaRPr lang="zh-CN" altLang="zh-CN" sz="3200" kern="100" dirty="0"/>
          </a:p>
        </p:txBody>
      </p:sp>
      <p:sp>
        <p:nvSpPr>
          <p:cNvPr id="7" name="矩形 6"/>
          <p:cNvSpPr/>
          <p:nvPr/>
        </p:nvSpPr>
        <p:spPr>
          <a:xfrm>
            <a:off x="4079776" y="1355635"/>
            <a:ext cx="769764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I </a:t>
            </a:r>
            <a:r>
              <a:rPr lang="en-US" altLang="zh-CN" sz="3200" dirty="0">
                <a:solidFill>
                  <a:srgbClr val="FF0000"/>
                </a:solidFill>
                <a:cs typeface="Times New Roman" panose="02020603050405020304" pitchFamily="18" charset="0"/>
              </a:rPr>
              <a:t>have more money than any other </a:t>
            </a:r>
            <a:r>
              <a:rPr lang="en-US" altLang="zh-CN" sz="32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person</a:t>
            </a:r>
            <a:endParaRPr lang="en-US" altLang="zh-CN" sz="3200" dirty="0" smtClean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055440" y="3143425"/>
            <a:ext cx="1008112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The </a:t>
            </a:r>
            <a:r>
              <a:rPr lang="en-US" altLang="zh-CN" sz="3200" dirty="0">
                <a:solidFill>
                  <a:srgbClr val="FF0000"/>
                </a:solidFill>
                <a:cs typeface="Times New Roman" panose="02020603050405020304" pitchFamily="18" charset="0"/>
              </a:rPr>
              <a:t>man took Richard to the biggest shop / store in </a:t>
            </a:r>
            <a:r>
              <a:rPr lang="en-US" altLang="zh-CN" sz="32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town</a:t>
            </a:r>
            <a:endParaRPr lang="zh-CN" altLang="zh-CN" sz="3200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4079776" y="4319131"/>
            <a:ext cx="727280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It </a:t>
            </a:r>
            <a:r>
              <a:rPr lang="en-US" altLang="zh-CN" sz="3200" dirty="0">
                <a:solidFill>
                  <a:srgbClr val="FF0000"/>
                </a:solidFill>
                <a:cs typeface="Times New Roman" panose="02020603050405020304" pitchFamily="18" charset="0"/>
              </a:rPr>
              <a:t>can be the most expensive thing in </a:t>
            </a:r>
            <a:r>
              <a:rPr lang="en-US" altLang="zh-CN" sz="32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the</a:t>
            </a:r>
            <a:endParaRPr lang="zh-CN" altLang="zh-CN" sz="3200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84883" y="1967719"/>
            <a:ext cx="185067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in town</a:t>
            </a:r>
            <a:endParaRPr lang="en-US" altLang="zh-CN" sz="3200" dirty="0" smtClean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63352" y="4862177"/>
            <a:ext cx="223224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shop </a:t>
            </a:r>
            <a:r>
              <a:rPr lang="en-US" altLang="zh-CN" sz="3200" dirty="0">
                <a:solidFill>
                  <a:srgbClr val="FF0000"/>
                </a:solidFill>
                <a:cs typeface="Times New Roman" panose="02020603050405020304" pitchFamily="18" charset="0"/>
              </a:rPr>
              <a:t>/ </a:t>
            </a:r>
            <a:r>
              <a:rPr lang="en-US" altLang="zh-CN" sz="32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store</a:t>
            </a:r>
            <a:endParaRPr lang="zh-CN" altLang="zh-CN" sz="3200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07368" y="1340768"/>
            <a:ext cx="11377264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66700">
              <a:lnSpc>
                <a:spcPct val="120000"/>
              </a:lnSpc>
              <a:spcAft>
                <a:spcPts val="0"/>
              </a:spcAft>
            </a:pPr>
            <a:r>
              <a:rPr lang="en-US" altLang="zh-CN" sz="3200" kern="0" dirty="0" smtClean="0">
                <a:solidFill>
                  <a:srgbClr val="000000"/>
                </a:solidFill>
              </a:rPr>
              <a:t>Richard </a:t>
            </a:r>
            <a:r>
              <a:rPr lang="en-US" altLang="zh-CN" sz="3200" kern="0" dirty="0">
                <a:solidFill>
                  <a:srgbClr val="000000"/>
                </a:solidFill>
              </a:rPr>
              <a:t>asked, “Can I choose two?”</a:t>
            </a:r>
            <a:endParaRPr lang="zh-CN" altLang="zh-CN" sz="3200" kern="100" dirty="0"/>
          </a:p>
          <a:p>
            <a:pPr indent="266700">
              <a:lnSpc>
                <a:spcPct val="120000"/>
              </a:lnSpc>
              <a:spcAft>
                <a:spcPts val="0"/>
              </a:spcAft>
            </a:pPr>
            <a:r>
              <a:rPr lang="en-US" altLang="zh-CN" sz="3200" kern="0" dirty="0">
                <a:solidFill>
                  <a:srgbClr val="000000"/>
                </a:solidFill>
              </a:rPr>
              <a:t>“Of course,” answered the man.</a:t>
            </a:r>
            <a:endParaRPr lang="zh-CN" altLang="zh-CN" sz="3200" kern="100" dirty="0"/>
          </a:p>
          <a:p>
            <a:pPr indent="266700">
              <a:lnSpc>
                <a:spcPct val="120000"/>
              </a:lnSpc>
              <a:spcAft>
                <a:spcPts val="0"/>
              </a:spcAft>
            </a:pPr>
            <a:r>
              <a:rPr lang="en-US" altLang="zh-CN" sz="3200" kern="0" dirty="0">
                <a:solidFill>
                  <a:srgbClr val="000000"/>
                </a:solidFill>
              </a:rPr>
              <a:t>(6</a:t>
            </a:r>
            <a:r>
              <a:rPr lang="en-US" altLang="zh-CN" sz="3200" kern="0" dirty="0" smtClean="0">
                <a:solidFill>
                  <a:srgbClr val="000000"/>
                </a:solidFill>
              </a:rPr>
              <a:t>)___________________________________________(</a:t>
            </a:r>
            <a:r>
              <a:rPr lang="en-US" altLang="zh-CN" sz="3200" kern="0" dirty="0">
                <a:solidFill>
                  <a:srgbClr val="000000"/>
                </a:solidFill>
              </a:rPr>
              <a:t>Richard</a:t>
            </a:r>
            <a:r>
              <a:rPr lang="zh-CN" altLang="zh-CN" sz="3200" kern="0" dirty="0">
                <a:solidFill>
                  <a:srgbClr val="000000"/>
                </a:solidFill>
              </a:rPr>
              <a:t>挑选了两副最新的太阳镜</a:t>
            </a:r>
            <a:r>
              <a:rPr lang="en-US" altLang="zh-CN" sz="3200" kern="0" dirty="0">
                <a:solidFill>
                  <a:srgbClr val="000000"/>
                </a:solidFill>
              </a:rPr>
              <a:t>). One was for himself and the other one was for the man.</a:t>
            </a:r>
            <a:endParaRPr lang="zh-CN" altLang="zh-CN" sz="3200" kern="100" dirty="0"/>
          </a:p>
        </p:txBody>
      </p:sp>
      <p:sp>
        <p:nvSpPr>
          <p:cNvPr id="7" name="矩形 6"/>
          <p:cNvSpPr/>
          <p:nvPr/>
        </p:nvSpPr>
        <p:spPr>
          <a:xfrm>
            <a:off x="1206671" y="2560126"/>
            <a:ext cx="870575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Richard </a:t>
            </a:r>
            <a:r>
              <a:rPr lang="en-US" altLang="zh-CN" sz="3200" dirty="0">
                <a:solidFill>
                  <a:srgbClr val="FF0000"/>
                </a:solidFill>
                <a:cs typeface="Times New Roman" panose="02020603050405020304" pitchFamily="18" charset="0"/>
              </a:rPr>
              <a:t>chose two pairs of the newest sunglasses</a:t>
            </a:r>
            <a:endParaRPr lang="zh-CN" altLang="zh-CN" sz="3200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3" name="Text Box 4"/>
          <p:cNvSpPr txBox="1">
            <a:spLocks noChangeArrowheads="1"/>
          </p:cNvSpPr>
          <p:nvPr/>
        </p:nvSpPr>
        <p:spPr bwMode="auto">
          <a:xfrm>
            <a:off x="1703512" y="2564904"/>
            <a:ext cx="8964995" cy="18651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69875" indent="-269875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828675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23698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4465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buFontTx/>
              <a:buChar char="•"/>
            </a:pPr>
            <a:r>
              <a:rPr lang="en-US" altLang="zh-CN" dirty="0">
                <a:latin typeface="+mn-lt"/>
              </a:rPr>
              <a:t>Write a short passage about your survey of supermarkets in your city.</a:t>
            </a:r>
            <a:endParaRPr lang="en-US" altLang="zh-CN" dirty="0">
              <a:latin typeface="+mn-lt"/>
            </a:endParaRPr>
          </a:p>
          <a:p>
            <a:pPr eaLnBrk="1" hangingPunct="1">
              <a:lnSpc>
                <a:spcPct val="120000"/>
              </a:lnSpc>
              <a:buFontTx/>
              <a:buChar char="•"/>
            </a:pPr>
            <a:r>
              <a:rPr lang="en-US" altLang="zh-CN" dirty="0">
                <a:latin typeface="+mn-lt"/>
              </a:rPr>
              <a:t>Preview </a:t>
            </a:r>
            <a:r>
              <a:rPr lang="en-US" altLang="zh-CN" dirty="0" smtClean="0">
                <a:latin typeface="+mn-lt"/>
              </a:rPr>
              <a:t>Section B 1a-1e.</a:t>
            </a:r>
            <a:endParaRPr lang="en-US" altLang="zh-CN" dirty="0">
              <a:latin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9736" y="1268760"/>
            <a:ext cx="4608512" cy="1115745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760296" y="764704"/>
            <a:ext cx="253787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600" dirty="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Unit 4</a:t>
            </a:r>
            <a:endParaRPr lang="zh-CN" altLang="en-US" sz="660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911424" y="1916832"/>
            <a:ext cx="10390986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kern="10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Unit 4</a:t>
            </a:r>
            <a:endParaRPr lang="en-US" sz="5400" b="1" kern="10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5400" b="1" kern="10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What's the best movie theater?</a:t>
            </a:r>
            <a:endParaRPr lang="zh-CN" altLang="en-U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3992" y="692696"/>
            <a:ext cx="6048672" cy="1512168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1" name="Rectangle 11"/>
          <p:cNvSpPr>
            <a:spLocks noChangeArrowheads="1"/>
          </p:cNvSpPr>
          <p:nvPr/>
        </p:nvSpPr>
        <p:spPr bwMode="auto">
          <a:xfrm>
            <a:off x="338561" y="2507395"/>
            <a:ext cx="11089232" cy="32978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984250" indent="-984250" eaLnBrk="0" hangingPunct="0">
              <a:tabLst>
                <a:tab pos="444500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1773555" indent="-609600" eaLnBrk="0" hangingPunct="0">
              <a:tabLst>
                <a:tab pos="444500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2562225" indent="-609600" eaLnBrk="0" hangingPunct="0">
              <a:tabLst>
                <a:tab pos="444500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3351530" indent="-609600" eaLnBrk="0" hangingPunct="0">
              <a:tabLst>
                <a:tab pos="444500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4140200" indent="-609600" eaLnBrk="0" hangingPunct="0">
              <a:tabLst>
                <a:tab pos="444500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4597400" indent="-609600" eaLnBrk="0" fontAlgn="base" hangingPunct="0">
              <a:spcBef>
                <a:spcPct val="0"/>
              </a:spcBef>
              <a:spcAft>
                <a:spcPct val="0"/>
              </a:spcAft>
              <a:tabLst>
                <a:tab pos="444500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5054600" indent="-609600" eaLnBrk="0" fontAlgn="base" hangingPunct="0">
              <a:spcBef>
                <a:spcPct val="0"/>
              </a:spcBef>
              <a:spcAft>
                <a:spcPct val="0"/>
              </a:spcAft>
              <a:tabLst>
                <a:tab pos="444500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5511800" indent="-609600" eaLnBrk="0" fontAlgn="base" hangingPunct="0">
              <a:spcBef>
                <a:spcPct val="0"/>
              </a:spcBef>
              <a:spcAft>
                <a:spcPct val="0"/>
              </a:spcAft>
              <a:tabLst>
                <a:tab pos="444500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5969000" indent="-609600" eaLnBrk="0" fontAlgn="base" hangingPunct="0">
              <a:spcBef>
                <a:spcPct val="0"/>
              </a:spcBef>
              <a:spcAft>
                <a:spcPct val="0"/>
              </a:spcAft>
              <a:tabLst>
                <a:tab pos="444500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dirty="0"/>
              <a:t>1. A: What’s the _______ _______ _______ (</a:t>
            </a:r>
            <a:r>
              <a:rPr lang="zh-CN" altLang="en-US" dirty="0"/>
              <a:t>最好的电影院</a:t>
            </a:r>
            <a:r>
              <a:rPr lang="en-US" altLang="zh-CN" dirty="0"/>
              <a:t>) to go to?</a:t>
            </a:r>
            <a:endParaRPr lang="en-US" altLang="zh-CN" dirty="0"/>
          </a:p>
          <a:p>
            <a:pPr eaLnBrk="1" hangingPunct="1">
              <a:lnSpc>
                <a:spcPct val="120000"/>
              </a:lnSpc>
            </a:pPr>
            <a:r>
              <a:rPr lang="en-US" altLang="zh-CN" dirty="0"/>
              <a:t>    B: Town Cinema. It’s the </a:t>
            </a:r>
            <a:r>
              <a:rPr lang="en-US" altLang="zh-CN" dirty="0" smtClean="0"/>
              <a:t>________ ______ ______ </a:t>
            </a:r>
            <a:r>
              <a:rPr lang="en-US" altLang="zh-CN" dirty="0"/>
              <a:t>(</a:t>
            </a:r>
            <a:r>
              <a:rPr lang="zh-CN" altLang="en-US" dirty="0"/>
              <a:t>离家最近</a:t>
            </a:r>
            <a:r>
              <a:rPr lang="en-US" altLang="zh-CN" dirty="0"/>
              <a:t>). And you can buy tickets _______ ________ _______ (</a:t>
            </a:r>
            <a:r>
              <a:rPr lang="zh-CN" altLang="en-US" dirty="0"/>
              <a:t>最快地</a:t>
            </a:r>
            <a:r>
              <a:rPr lang="en-US" altLang="zh-CN" dirty="0"/>
              <a:t>) there. </a:t>
            </a:r>
            <a:endParaRPr lang="en-US" altLang="zh-CN" dirty="0"/>
          </a:p>
        </p:txBody>
      </p:sp>
      <p:sp>
        <p:nvSpPr>
          <p:cNvPr id="5125" name="Text Box 5"/>
          <p:cNvSpPr txBox="1">
            <a:spLocks noChangeArrowheads="1"/>
          </p:cNvSpPr>
          <p:nvPr/>
        </p:nvSpPr>
        <p:spPr bwMode="auto">
          <a:xfrm>
            <a:off x="5447928" y="3671332"/>
            <a:ext cx="4571305" cy="683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dirty="0" smtClean="0">
                <a:solidFill>
                  <a:srgbClr val="FF0000"/>
                </a:solidFill>
              </a:rPr>
              <a:t>closest        to       home</a:t>
            </a:r>
            <a:endParaRPr lang="en-US" altLang="zh-CN" dirty="0">
              <a:solidFill>
                <a:srgbClr val="FF0000"/>
              </a:solidFill>
            </a:endParaRPr>
          </a:p>
        </p:txBody>
      </p:sp>
      <p:sp>
        <p:nvSpPr>
          <p:cNvPr id="5126" name="Text Box 6"/>
          <p:cNvSpPr txBox="1">
            <a:spLocks noChangeArrowheads="1"/>
          </p:cNvSpPr>
          <p:nvPr/>
        </p:nvSpPr>
        <p:spPr bwMode="auto">
          <a:xfrm>
            <a:off x="3647728" y="2512904"/>
            <a:ext cx="4681538" cy="6317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dirty="0">
                <a:solidFill>
                  <a:srgbClr val="FF0000"/>
                </a:solidFill>
              </a:rPr>
              <a:t>best      movie    theater</a:t>
            </a:r>
            <a:endParaRPr lang="en-US" altLang="zh-CN" dirty="0">
              <a:solidFill>
                <a:srgbClr val="FF0000"/>
              </a:solidFill>
            </a:endParaRPr>
          </a:p>
        </p:txBody>
      </p:sp>
      <p:sp>
        <p:nvSpPr>
          <p:cNvPr id="52230" name="Rectangle 12"/>
          <p:cNvSpPr>
            <a:spLocks noChangeArrowheads="1"/>
          </p:cNvSpPr>
          <p:nvPr/>
        </p:nvSpPr>
        <p:spPr bwMode="auto">
          <a:xfrm>
            <a:off x="331812" y="1776102"/>
            <a:ext cx="4321175" cy="620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>
                <a:solidFill>
                  <a:srgbClr val="0000FF"/>
                </a:solidFill>
                <a:latin typeface="Arial" panose="020B0604020202020204" pitchFamily="34" charset="0"/>
              </a:rPr>
              <a:t>Fill in the blanks.</a:t>
            </a:r>
            <a:endParaRPr lang="en-US" altLang="zh-CN">
              <a:solidFill>
                <a:srgbClr val="0000FF"/>
              </a:solidFill>
              <a:latin typeface="Arial" panose="020B0604020202020204" pitchFamily="34" charset="0"/>
            </a:endParaRPr>
          </a:p>
        </p:txBody>
      </p:sp>
      <p:sp>
        <p:nvSpPr>
          <p:cNvPr id="5127" name="Text Box 7"/>
          <p:cNvSpPr txBox="1">
            <a:spLocks noChangeArrowheads="1"/>
          </p:cNvSpPr>
          <p:nvPr/>
        </p:nvSpPr>
        <p:spPr bwMode="auto">
          <a:xfrm>
            <a:off x="6744072" y="4257904"/>
            <a:ext cx="4532732" cy="683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dirty="0" smtClean="0">
                <a:solidFill>
                  <a:srgbClr val="FF0000"/>
                </a:solidFill>
              </a:rPr>
              <a:t>the         </a:t>
            </a:r>
            <a:r>
              <a:rPr lang="en-US" altLang="zh-CN" dirty="0">
                <a:solidFill>
                  <a:srgbClr val="FF0000"/>
                </a:solidFill>
              </a:rPr>
              <a:t>most      quickly</a:t>
            </a:r>
            <a:endParaRPr lang="en-US" altLang="zh-CN" dirty="0">
              <a:solidFill>
                <a:srgbClr val="FF0000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4079875" y="332740"/>
            <a:ext cx="4687570" cy="11988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en-US" altLang="zh-CN" sz="72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Translation</a:t>
            </a:r>
            <a:endParaRPr lang="en-US" altLang="zh-CN" sz="720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5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5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7" dur="500"/>
                                        <p:tgtEl>
                                          <p:spTgt spid="5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5" grpId="0"/>
      <p:bldP spid="5126" grpId="0"/>
      <p:bldP spid="512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1" name="Rectangle 11"/>
          <p:cNvSpPr>
            <a:spLocks noChangeArrowheads="1"/>
          </p:cNvSpPr>
          <p:nvPr/>
        </p:nvSpPr>
        <p:spPr bwMode="auto">
          <a:xfrm>
            <a:off x="543333" y="1249935"/>
            <a:ext cx="11017224" cy="2304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49580" indent="-449580" eaLnBrk="0" hangingPunct="0">
              <a:tabLst>
                <a:tab pos="984250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914400" indent="-285750" eaLnBrk="0" hangingPunct="0">
              <a:tabLst>
                <a:tab pos="984250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322705" indent="-228600" eaLnBrk="0" hangingPunct="0">
              <a:tabLst>
                <a:tab pos="984250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730375" indent="-228600" eaLnBrk="0" hangingPunct="0">
              <a:tabLst>
                <a:tab pos="984250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138680" indent="-228600" eaLnBrk="0" hangingPunct="0">
              <a:tabLst>
                <a:tab pos="984250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9588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84250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05308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84250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51028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84250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96748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84250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en-US" altLang="zh-CN" dirty="0"/>
              <a:t>2. A: Which is </a:t>
            </a:r>
            <a:r>
              <a:rPr lang="en-US" altLang="zh-CN" dirty="0" smtClean="0"/>
              <a:t>______ ______ </a:t>
            </a:r>
            <a:r>
              <a:rPr lang="en-US" altLang="zh-CN" dirty="0"/>
              <a:t>(</a:t>
            </a:r>
            <a:r>
              <a:rPr lang="zh-CN" altLang="en-US" dirty="0"/>
              <a:t>最差的</a:t>
            </a:r>
            <a:r>
              <a:rPr lang="en-US" altLang="zh-CN" dirty="0"/>
              <a:t>) </a:t>
            </a:r>
            <a:r>
              <a:rPr lang="en-US" altLang="zh-CN" dirty="0" smtClean="0"/>
              <a:t>clothes </a:t>
            </a:r>
            <a:r>
              <a:rPr lang="en-US" altLang="zh-CN" dirty="0"/>
              <a:t>store in town? </a:t>
            </a:r>
            <a:endParaRPr lang="en-US" altLang="zh-CN" dirty="0"/>
          </a:p>
          <a:p>
            <a:pPr marL="979805" indent="-979805" eaLnBrk="1" hangingPunct="1">
              <a:lnSpc>
                <a:spcPct val="130000"/>
              </a:lnSpc>
            </a:pPr>
            <a:r>
              <a:rPr lang="en-US" altLang="zh-CN" dirty="0"/>
              <a:t>    B: Dream Clothes. It’s _______ _______ </a:t>
            </a:r>
            <a:r>
              <a:rPr lang="en-US" altLang="zh-CN" dirty="0" smtClean="0"/>
              <a:t>(</a:t>
            </a:r>
            <a:r>
              <a:rPr lang="zh-CN" altLang="en-US" dirty="0" smtClean="0"/>
              <a:t>比</a:t>
            </a:r>
            <a:r>
              <a:rPr lang="en-US" altLang="zh-CN" dirty="0" smtClean="0">
                <a:latin typeface="+mj-ea"/>
                <a:ea typeface="+mj-ea"/>
              </a:rPr>
              <a:t>……</a:t>
            </a:r>
            <a:r>
              <a:rPr lang="zh-CN" altLang="en-US" dirty="0" smtClean="0"/>
              <a:t>差</a:t>
            </a:r>
            <a:r>
              <a:rPr lang="zh-CN" altLang="en-US" dirty="0"/>
              <a:t>一些</a:t>
            </a:r>
            <a:r>
              <a:rPr lang="en-US" altLang="zh-CN" dirty="0"/>
              <a:t>) </a:t>
            </a:r>
            <a:r>
              <a:rPr lang="en-US" altLang="zh-CN" dirty="0" smtClean="0"/>
              <a:t>  Blue </a:t>
            </a:r>
            <a:r>
              <a:rPr lang="en-US" altLang="zh-CN" dirty="0"/>
              <a:t>Moon.</a:t>
            </a:r>
            <a:r>
              <a:rPr lang="zh-CN" altLang="en-US" dirty="0"/>
              <a:t> </a:t>
            </a:r>
            <a:r>
              <a:rPr lang="en-US" altLang="zh-CN" dirty="0"/>
              <a:t>It has </a:t>
            </a:r>
            <a:r>
              <a:rPr lang="en-US" altLang="zh-CN" dirty="0" smtClean="0"/>
              <a:t>______ ______ ______ </a:t>
            </a:r>
            <a:r>
              <a:rPr lang="en-US" altLang="zh-CN" dirty="0"/>
              <a:t>(</a:t>
            </a:r>
            <a:r>
              <a:rPr lang="zh-CN" altLang="en-US" dirty="0"/>
              <a:t>最差的</a:t>
            </a:r>
            <a:r>
              <a:rPr lang="zh-CN" altLang="en-US" dirty="0" smtClean="0"/>
              <a:t>服务</a:t>
            </a:r>
            <a:r>
              <a:rPr lang="en-US" altLang="zh-CN" dirty="0"/>
              <a:t>).</a:t>
            </a:r>
            <a:endParaRPr lang="en-US" altLang="zh-CN" dirty="0"/>
          </a:p>
        </p:txBody>
      </p:sp>
      <p:sp>
        <p:nvSpPr>
          <p:cNvPr id="6148" name="Text Box 4"/>
          <p:cNvSpPr txBox="1">
            <a:spLocks noChangeArrowheads="1"/>
          </p:cNvSpPr>
          <p:nvPr/>
        </p:nvSpPr>
        <p:spPr bwMode="auto">
          <a:xfrm>
            <a:off x="3431704" y="1268760"/>
            <a:ext cx="2879725" cy="683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dirty="0">
                <a:solidFill>
                  <a:srgbClr val="FF0000"/>
                </a:solidFill>
              </a:rPr>
              <a:t>the     </a:t>
            </a:r>
            <a:r>
              <a:rPr lang="en-US" altLang="zh-CN" dirty="0" smtClean="0">
                <a:solidFill>
                  <a:srgbClr val="FF0000"/>
                </a:solidFill>
              </a:rPr>
              <a:t>worst</a:t>
            </a:r>
            <a:endParaRPr lang="en-US" altLang="zh-CN" dirty="0">
              <a:solidFill>
                <a:srgbClr val="FF0000"/>
              </a:solidFill>
            </a:endParaRPr>
          </a:p>
        </p:txBody>
      </p:sp>
      <p:sp>
        <p:nvSpPr>
          <p:cNvPr id="6150" name="Text Box 6"/>
          <p:cNvSpPr txBox="1">
            <a:spLocks noChangeArrowheads="1"/>
          </p:cNvSpPr>
          <p:nvPr/>
        </p:nvSpPr>
        <p:spPr bwMode="auto">
          <a:xfrm>
            <a:off x="5190970" y="1906073"/>
            <a:ext cx="3168650" cy="683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dirty="0">
                <a:solidFill>
                  <a:srgbClr val="FF0000"/>
                </a:solidFill>
                <a:cs typeface="Times New Roman" panose="02020603050405020304" pitchFamily="18" charset="0"/>
              </a:rPr>
              <a:t>worse     than </a:t>
            </a:r>
            <a:endParaRPr lang="en-US" altLang="zh-CN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6151" name="Text Box 7"/>
          <p:cNvSpPr txBox="1">
            <a:spLocks noChangeArrowheads="1"/>
          </p:cNvSpPr>
          <p:nvPr/>
        </p:nvSpPr>
        <p:spPr bwMode="auto">
          <a:xfrm>
            <a:off x="5023587" y="2535200"/>
            <a:ext cx="3944682" cy="683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dirty="0">
                <a:solidFill>
                  <a:srgbClr val="FF0000"/>
                </a:solidFill>
              </a:rPr>
              <a:t>the     </a:t>
            </a:r>
            <a:r>
              <a:rPr lang="en-US" altLang="zh-CN" dirty="0" smtClean="0">
                <a:solidFill>
                  <a:srgbClr val="FF0000"/>
                </a:solidFill>
              </a:rPr>
              <a:t>worst   service </a:t>
            </a:r>
            <a:endParaRPr lang="en-US" altLang="zh-CN" dirty="0">
              <a:solidFill>
                <a:srgbClr val="FF0000"/>
              </a:solidFill>
            </a:endParaRPr>
          </a:p>
        </p:txBody>
      </p:sp>
      <p:sp>
        <p:nvSpPr>
          <p:cNvPr id="6" name="Rectangle 10"/>
          <p:cNvSpPr>
            <a:spLocks noChangeArrowheads="1"/>
          </p:cNvSpPr>
          <p:nvPr/>
        </p:nvSpPr>
        <p:spPr bwMode="auto">
          <a:xfrm>
            <a:off x="543333" y="3376750"/>
            <a:ext cx="11233248" cy="195974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>
            <a:lvl1pPr marL="449580" indent="-44958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1177925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58623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9939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402205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859405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316605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773805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231005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dirty="0">
                <a:cs typeface="Times New Roman" panose="02020603050405020304" pitchFamily="18" charset="0"/>
              </a:rPr>
              <a:t>3. A: What do you </a:t>
            </a:r>
            <a:r>
              <a:rPr lang="en-US" altLang="zh-CN" dirty="0"/>
              <a:t>think of</a:t>
            </a:r>
            <a:r>
              <a:rPr lang="en-US" altLang="zh-CN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cs typeface="Times New Roman" panose="02020603050405020304" pitchFamily="18" charset="0"/>
              </a:rPr>
              <a:t>970 AM(</a:t>
            </a:r>
            <a:r>
              <a:rPr lang="zh-CN" altLang="zh-CN" dirty="0">
                <a:cs typeface="Times New Roman" panose="02020603050405020304" pitchFamily="18" charset="0"/>
              </a:rPr>
              <a:t>频道</a:t>
            </a:r>
            <a:r>
              <a:rPr lang="en-US" altLang="zh-CN" dirty="0">
                <a:cs typeface="Times New Roman" panose="02020603050405020304" pitchFamily="18" charset="0"/>
              </a:rPr>
              <a:t>)?  </a:t>
            </a:r>
            <a:endParaRPr lang="en-US" altLang="zh-CN" dirty="0">
              <a:cs typeface="Times New Roman" panose="02020603050405020304" pitchFamily="18" charset="0"/>
            </a:endParaRPr>
          </a:p>
          <a:p>
            <a:pPr marL="903605" indent="-903605" eaLnBrk="1" hangingPunct="1">
              <a:lnSpc>
                <a:spcPct val="120000"/>
              </a:lnSpc>
            </a:pPr>
            <a:r>
              <a:rPr lang="en-US" altLang="zh-CN" dirty="0">
                <a:cs typeface="Times New Roman" panose="02020603050405020304" pitchFamily="18" charset="0"/>
              </a:rPr>
              <a:t>    B: I think 970 AM is _______ _______ (</a:t>
            </a:r>
            <a:r>
              <a:rPr lang="zh-CN" altLang="en-US" dirty="0">
                <a:cs typeface="Times New Roman" panose="02020603050405020304" pitchFamily="18" charset="0"/>
              </a:rPr>
              <a:t>十分差</a:t>
            </a:r>
            <a:r>
              <a:rPr lang="en-US" altLang="zh-CN" dirty="0">
                <a:cs typeface="Times New Roman" panose="02020603050405020304" pitchFamily="18" charset="0"/>
              </a:rPr>
              <a:t>). It has </a:t>
            </a:r>
            <a:r>
              <a:rPr lang="en-US" altLang="zh-CN" dirty="0" smtClean="0">
                <a:cs typeface="Times New Roman" panose="02020603050405020304" pitchFamily="18" charset="0"/>
              </a:rPr>
              <a:t>   _______ </a:t>
            </a:r>
            <a:r>
              <a:rPr lang="en-US" altLang="zh-CN" dirty="0">
                <a:cs typeface="Times New Roman" panose="02020603050405020304" pitchFamily="18" charset="0"/>
              </a:rPr>
              <a:t>________ _______ (</a:t>
            </a:r>
            <a:r>
              <a:rPr lang="zh-CN" altLang="en-US" dirty="0">
                <a:cs typeface="Times New Roman" panose="02020603050405020304" pitchFamily="18" charset="0"/>
              </a:rPr>
              <a:t>最差的音乐</a:t>
            </a:r>
            <a:r>
              <a:rPr lang="en-US" altLang="zh-CN" dirty="0">
                <a:cs typeface="Times New Roman" panose="02020603050405020304" pitchFamily="18" charset="0"/>
              </a:rPr>
              <a:t>). </a:t>
            </a:r>
            <a:endParaRPr lang="en-US" altLang="zh-CN" dirty="0">
              <a:cs typeface="Times New Roman" panose="02020603050405020304" pitchFamily="18" charset="0"/>
            </a:endParaRPr>
          </a:p>
        </p:txBody>
      </p:sp>
      <p:sp>
        <p:nvSpPr>
          <p:cNvPr id="7" name="Text Box 9"/>
          <p:cNvSpPr txBox="1">
            <a:spLocks noChangeArrowheads="1"/>
          </p:cNvSpPr>
          <p:nvPr/>
        </p:nvSpPr>
        <p:spPr bwMode="auto">
          <a:xfrm>
            <a:off x="4866139" y="3924922"/>
            <a:ext cx="2879748" cy="683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dirty="0">
                <a:solidFill>
                  <a:srgbClr val="FF0000"/>
                </a:solidFill>
              </a:rPr>
              <a:t>pretty      bad</a:t>
            </a:r>
            <a:endParaRPr lang="en-US" altLang="zh-CN" dirty="0">
              <a:solidFill>
                <a:srgbClr val="FF0000"/>
              </a:solidFill>
            </a:endParaRPr>
          </a:p>
        </p:txBody>
      </p:sp>
      <p:sp>
        <p:nvSpPr>
          <p:cNvPr id="8" name="Text Box 6"/>
          <p:cNvSpPr txBox="1">
            <a:spLocks noChangeArrowheads="1"/>
          </p:cNvSpPr>
          <p:nvPr/>
        </p:nvSpPr>
        <p:spPr bwMode="auto">
          <a:xfrm>
            <a:off x="1911485" y="4526387"/>
            <a:ext cx="4751933" cy="683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dirty="0">
                <a:solidFill>
                  <a:srgbClr val="FF0000"/>
                </a:solidFill>
              </a:rPr>
              <a:t>the       </a:t>
            </a:r>
            <a:r>
              <a:rPr lang="en-US" altLang="zh-CN" dirty="0">
                <a:solidFill>
                  <a:srgbClr val="FF0000"/>
                </a:solidFill>
                <a:cs typeface="Times New Roman" panose="02020603050405020304" pitchFamily="18" charset="0"/>
              </a:rPr>
              <a:t>worst      </a:t>
            </a:r>
            <a:r>
              <a:rPr lang="en-US" altLang="zh-CN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 music</a:t>
            </a:r>
            <a:endParaRPr lang="en-US" altLang="zh-CN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6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7" dur="500"/>
                                        <p:tgtEl>
                                          <p:spTgt spid="6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8" grpId="0"/>
      <p:bldP spid="6150" grpId="0"/>
      <p:bldP spid="6151" grpId="0"/>
      <p:bldP spid="7" grpId="0"/>
      <p:bldP spid="8" grpId="0"/>
    </p:bldLst>
  </p:timing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TABLE_ENDDRAG_ORIGIN_RECT" val="850*311"/>
  <p:tag name="TABLE_ENDDRAG_RECT" val="60*177*850*311"/>
</p:tagLst>
</file>

<file path=ppt/tags/tag13.xml><?xml version="1.0" encoding="utf-8"?>
<p:tagLst xmlns:p="http://schemas.openxmlformats.org/presentationml/2006/main">
  <p:tag name="commondata" val="eyJoZGlkIjoiNDM4NDRhZjIyZDUyMzExNjg0NmQ2NTc2MzhlMmQ2ZTYifQ=="/>
</p:tagLst>
</file>

<file path=ppt/tags/tag2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默认设计模板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2.xml><?xml version="1.0" encoding="utf-8"?>
<a:themeOverride xmlns:a="http://schemas.openxmlformats.org/drawingml/2006/main">
  <a:clrScheme name="默认设计模板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3.xml><?xml version="1.0" encoding="utf-8"?>
<a:themeOverride xmlns:a="http://schemas.openxmlformats.org/drawingml/2006/main">
  <a:clrScheme name="默认设计模板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4.xml><?xml version="1.0" encoding="utf-8"?>
<a:themeOverride xmlns:a="http://schemas.openxmlformats.org/drawingml/2006/main">
  <a:clrScheme name="默认设计模板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5.xml><?xml version="1.0" encoding="utf-8"?>
<a:themeOverride xmlns:a="http://schemas.openxmlformats.org/drawingml/2006/main">
  <a:clrScheme name="默认设计模板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6.xml><?xml version="1.0" encoding="utf-8"?>
<a:themeOverride xmlns:a="http://schemas.openxmlformats.org/drawingml/2006/main">
  <a:clrScheme name="默认设计模板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7.xml><?xml version="1.0" encoding="utf-8"?>
<a:themeOverride xmlns:a="http://schemas.openxmlformats.org/drawingml/2006/main">
  <a:clrScheme name="默认设计模板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8.xml><?xml version="1.0" encoding="utf-8"?>
<a:themeOverride xmlns:a="http://schemas.openxmlformats.org/drawingml/2006/main">
  <a:clrScheme name="默认设计模板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9.xml><?xml version="1.0" encoding="utf-8"?>
<a:themeOverride xmlns:a="http://schemas.openxmlformats.org/drawingml/2006/main">
  <a:clrScheme name="默认设计模板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11792</Words>
  <Application>WPS 演示</Application>
  <PresentationFormat>宽屏</PresentationFormat>
  <Paragraphs>560</Paragraphs>
  <Slides>47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47</vt:i4>
      </vt:variant>
    </vt:vector>
  </HeadingPairs>
  <TitlesOfParts>
    <vt:vector size="57" baseType="lpstr">
      <vt:lpstr>Arial</vt:lpstr>
      <vt:lpstr>宋体</vt:lpstr>
      <vt:lpstr>Wingdings</vt:lpstr>
      <vt:lpstr>Times New Roman</vt:lpstr>
      <vt:lpstr>微软雅黑</vt:lpstr>
      <vt:lpstr>Arial Unicode MS</vt:lpstr>
      <vt:lpstr>Calibri</vt:lpstr>
      <vt:lpstr>黑体</vt:lpstr>
      <vt:lpstr>默认设计模板</vt:lpstr>
      <vt:lpstr>1_默认设计模板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</dc:title>
  <dc:creator> </dc:creator>
  <cp:lastModifiedBy>Administrator</cp:lastModifiedBy>
  <cp:revision>412</cp:revision>
  <dcterms:created xsi:type="dcterms:W3CDTF">2013-03-17T02:35:00Z</dcterms:created>
  <dcterms:modified xsi:type="dcterms:W3CDTF">2024-10-18T07:44:19Z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E73D1D0CC0AC4D65AEE07C6142893411_12</vt:lpwstr>
  </property>
  <property fmtid="{D5CDD505-2E9C-101B-9397-08002B2CF9AE}" pid="3" name="KSOProductBuildVer">
    <vt:lpwstr>2052-12.1.0.17440</vt:lpwstr>
  </property>
</Properties>
</file>